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56" r:id="rId2"/>
    <p:sldId id="258" r:id="rId3"/>
    <p:sldId id="269" r:id="rId4"/>
    <p:sldId id="292" r:id="rId5"/>
    <p:sldId id="260" r:id="rId6"/>
    <p:sldId id="261" r:id="rId7"/>
    <p:sldId id="270" r:id="rId8"/>
    <p:sldId id="271" r:id="rId9"/>
    <p:sldId id="273" r:id="rId10"/>
    <p:sldId id="296" r:id="rId11"/>
    <p:sldId id="297" r:id="rId12"/>
    <p:sldId id="285" r:id="rId13"/>
    <p:sldId id="295" r:id="rId14"/>
    <p:sldId id="276" r:id="rId15"/>
    <p:sldId id="300" r:id="rId16"/>
    <p:sldId id="278" r:id="rId17"/>
    <p:sldId id="286" r:id="rId18"/>
    <p:sldId id="287" r:id="rId19"/>
    <p:sldId id="280" r:id="rId20"/>
    <p:sldId id="290" r:id="rId21"/>
    <p:sldId id="291" r:id="rId22"/>
    <p:sldId id="281" r:id="rId23"/>
    <p:sldId id="301" r:id="rId24"/>
    <p:sldId id="303" r:id="rId25"/>
    <p:sldId id="304" r:id="rId26"/>
    <p:sldId id="305" r:id="rId27"/>
    <p:sldId id="306" r:id="rId28"/>
    <p:sldId id="307" r:id="rId29"/>
    <p:sldId id="308" r:id="rId30"/>
    <p:sldId id="309" r:id="rId31"/>
    <p:sldId id="310" r:id="rId32"/>
    <p:sldId id="311" r:id="rId33"/>
    <p:sldId id="312" r:id="rId34"/>
    <p:sldId id="313" r:id="rId35"/>
  </p:sldIdLst>
  <p:sldSz cx="9144000" cy="6858000" type="screen4x3"/>
  <p:notesSz cx="6858000" cy="9240838"/>
  <p:defaultTex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66CCFF"/>
    <a:srgbClr val="006600"/>
    <a:srgbClr val="9900CC"/>
    <a:srgbClr val="FF3300"/>
    <a:srgbClr val="FF3399"/>
    <a:srgbClr val="FFFF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4" autoAdjust="0"/>
    <p:restoredTop sz="94595" autoAdjust="0"/>
  </p:normalViewPr>
  <p:slideViewPr>
    <p:cSldViewPr>
      <p:cViewPr varScale="1">
        <p:scale>
          <a:sx n="53" d="100"/>
          <a:sy n="53" d="100"/>
        </p:scale>
        <p:origin x="-102" y="-7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1026"/>
          <p:cNvSpPr>
            <a:spLocks noGrp="1" noChangeArrowheads="1"/>
          </p:cNvSpPr>
          <p:nvPr>
            <p:ph type="hdr" sz="quarter"/>
          </p:nvPr>
        </p:nvSpPr>
        <p:spPr bwMode="auto">
          <a:xfrm>
            <a:off x="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33795" name="Rectangle 1027"/>
          <p:cNvSpPr>
            <a:spLocks noGrp="1" noChangeArrowheads="1"/>
          </p:cNvSpPr>
          <p:nvPr>
            <p:ph type="dt" sz="quarter" idx="1"/>
          </p:nvPr>
        </p:nvSpPr>
        <p:spPr bwMode="auto">
          <a:xfrm>
            <a:off x="388620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33796" name="Rectangle 1028"/>
          <p:cNvSpPr>
            <a:spLocks noGrp="1" noChangeArrowheads="1"/>
          </p:cNvSpPr>
          <p:nvPr>
            <p:ph type="ftr" sz="quarter" idx="2"/>
          </p:nvPr>
        </p:nvSpPr>
        <p:spPr bwMode="auto">
          <a:xfrm>
            <a:off x="0" y="8778875"/>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33797" name="Rectangle 1029"/>
          <p:cNvSpPr>
            <a:spLocks noGrp="1" noChangeArrowheads="1"/>
          </p:cNvSpPr>
          <p:nvPr>
            <p:ph type="sldNum" sz="quarter" idx="3"/>
          </p:nvPr>
        </p:nvSpPr>
        <p:spPr bwMode="auto">
          <a:xfrm>
            <a:off x="3886200" y="8778875"/>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79655410-0D70-4F2D-A91E-7D729841331B}" type="slidenum">
              <a:rPr lang="en-US"/>
              <a:pPr/>
              <a:t>‹#›</a:t>
            </a:fld>
            <a:endParaRPr lang="en-US"/>
          </a:p>
        </p:txBody>
      </p:sp>
    </p:spTree>
    <p:extLst>
      <p:ext uri="{BB962C8B-B14F-4D97-AF65-F5344CB8AC3E}">
        <p14:creationId xmlns:p14="http://schemas.microsoft.com/office/powerpoint/2010/main" val="958899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8CD68B-41A8-4134-87D6-E773FF89AE56}" type="slidenum">
              <a:rPr lang="en-US"/>
              <a:pPr/>
              <a:t>‹#›</a:t>
            </a:fld>
            <a:endParaRPr lang="en-US"/>
          </a:p>
        </p:txBody>
      </p:sp>
    </p:spTree>
    <p:extLst>
      <p:ext uri="{BB962C8B-B14F-4D97-AF65-F5344CB8AC3E}">
        <p14:creationId xmlns:p14="http://schemas.microsoft.com/office/powerpoint/2010/main" val="1562918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60D4D8-28FC-4419-B2D4-25B8B6943A10}" type="slidenum">
              <a:rPr lang="en-US"/>
              <a:pPr/>
              <a:t>‹#›</a:t>
            </a:fld>
            <a:endParaRPr lang="en-US"/>
          </a:p>
        </p:txBody>
      </p:sp>
    </p:spTree>
    <p:extLst>
      <p:ext uri="{BB962C8B-B14F-4D97-AF65-F5344CB8AC3E}">
        <p14:creationId xmlns:p14="http://schemas.microsoft.com/office/powerpoint/2010/main" val="3585788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ECEBAB-9E5E-441E-8A5F-B522B6BF05B8}" type="slidenum">
              <a:rPr lang="en-US"/>
              <a:pPr/>
              <a:t>‹#›</a:t>
            </a:fld>
            <a:endParaRPr lang="en-US"/>
          </a:p>
        </p:txBody>
      </p:sp>
    </p:spTree>
    <p:extLst>
      <p:ext uri="{BB962C8B-B14F-4D97-AF65-F5344CB8AC3E}">
        <p14:creationId xmlns:p14="http://schemas.microsoft.com/office/powerpoint/2010/main" val="200234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7350916B-DB6F-422E-B387-710C90F628DC}" type="slidenum">
              <a:rPr lang="en-US"/>
              <a:pPr/>
              <a:t>‹#›</a:t>
            </a:fld>
            <a:endParaRPr lang="en-US"/>
          </a:p>
        </p:txBody>
      </p:sp>
    </p:spTree>
    <p:extLst>
      <p:ext uri="{BB962C8B-B14F-4D97-AF65-F5344CB8AC3E}">
        <p14:creationId xmlns:p14="http://schemas.microsoft.com/office/powerpoint/2010/main" val="32500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72F972-C707-4FAE-976F-C29BA90BF647}" type="slidenum">
              <a:rPr lang="en-US"/>
              <a:pPr/>
              <a:t>‹#›</a:t>
            </a:fld>
            <a:endParaRPr lang="en-US"/>
          </a:p>
        </p:txBody>
      </p:sp>
    </p:spTree>
    <p:extLst>
      <p:ext uri="{BB962C8B-B14F-4D97-AF65-F5344CB8AC3E}">
        <p14:creationId xmlns:p14="http://schemas.microsoft.com/office/powerpoint/2010/main" val="2550446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97EC9B-AC1C-47B5-9F41-DBA5590F78FB}" type="slidenum">
              <a:rPr lang="en-US"/>
              <a:pPr/>
              <a:t>‹#›</a:t>
            </a:fld>
            <a:endParaRPr lang="en-US"/>
          </a:p>
        </p:txBody>
      </p:sp>
    </p:spTree>
    <p:extLst>
      <p:ext uri="{BB962C8B-B14F-4D97-AF65-F5344CB8AC3E}">
        <p14:creationId xmlns:p14="http://schemas.microsoft.com/office/powerpoint/2010/main" val="3858182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0D724F-0E71-477C-9D85-9CA2C7B70C95}" type="slidenum">
              <a:rPr lang="en-US"/>
              <a:pPr/>
              <a:t>‹#›</a:t>
            </a:fld>
            <a:endParaRPr lang="en-US"/>
          </a:p>
        </p:txBody>
      </p:sp>
    </p:spTree>
    <p:extLst>
      <p:ext uri="{BB962C8B-B14F-4D97-AF65-F5344CB8AC3E}">
        <p14:creationId xmlns:p14="http://schemas.microsoft.com/office/powerpoint/2010/main" val="3146507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F85F98D-5538-4286-8CD7-404D3477B1FE}" type="slidenum">
              <a:rPr lang="en-US"/>
              <a:pPr/>
              <a:t>‹#›</a:t>
            </a:fld>
            <a:endParaRPr lang="en-US"/>
          </a:p>
        </p:txBody>
      </p:sp>
    </p:spTree>
    <p:extLst>
      <p:ext uri="{BB962C8B-B14F-4D97-AF65-F5344CB8AC3E}">
        <p14:creationId xmlns:p14="http://schemas.microsoft.com/office/powerpoint/2010/main" val="392398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DCA4742-8B5A-42D1-973B-98E27B0065C6}" type="slidenum">
              <a:rPr lang="en-US"/>
              <a:pPr/>
              <a:t>‹#›</a:t>
            </a:fld>
            <a:endParaRPr lang="en-US"/>
          </a:p>
        </p:txBody>
      </p:sp>
    </p:spTree>
    <p:extLst>
      <p:ext uri="{BB962C8B-B14F-4D97-AF65-F5344CB8AC3E}">
        <p14:creationId xmlns:p14="http://schemas.microsoft.com/office/powerpoint/2010/main" val="2384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88C4E43-A65F-4CBE-8CE3-488D37DA6869}" type="slidenum">
              <a:rPr lang="en-US"/>
              <a:pPr/>
              <a:t>‹#›</a:t>
            </a:fld>
            <a:endParaRPr lang="en-US"/>
          </a:p>
        </p:txBody>
      </p:sp>
    </p:spTree>
    <p:extLst>
      <p:ext uri="{BB962C8B-B14F-4D97-AF65-F5344CB8AC3E}">
        <p14:creationId xmlns:p14="http://schemas.microsoft.com/office/powerpoint/2010/main" val="2492188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EEEDA6-F9D8-4E06-A546-04013B281471}" type="slidenum">
              <a:rPr lang="en-US"/>
              <a:pPr/>
              <a:t>‹#›</a:t>
            </a:fld>
            <a:endParaRPr lang="en-US"/>
          </a:p>
        </p:txBody>
      </p:sp>
    </p:spTree>
    <p:extLst>
      <p:ext uri="{BB962C8B-B14F-4D97-AF65-F5344CB8AC3E}">
        <p14:creationId xmlns:p14="http://schemas.microsoft.com/office/powerpoint/2010/main" val="54149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FB76C1-F2A8-4322-9A79-CE6DB991922F}" type="slidenum">
              <a:rPr lang="en-US"/>
              <a:pPr/>
              <a:t>‹#›</a:t>
            </a:fld>
            <a:endParaRPr lang="en-US"/>
          </a:p>
        </p:txBody>
      </p:sp>
    </p:spTree>
    <p:extLst>
      <p:ext uri="{BB962C8B-B14F-4D97-AF65-F5344CB8AC3E}">
        <p14:creationId xmlns:p14="http://schemas.microsoft.com/office/powerpoint/2010/main" val="2897439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EF9A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FA235D70-B22C-4FCD-B222-2BD765725F5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12.xml"/><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0.wmf"/><Relationship Id="rId5" Type="http://schemas.openxmlformats.org/officeDocument/2006/relationships/oleObject" Target="../embeddings/oleObject2.bin"/><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5.bin"/><Relationship Id="rId4" Type="http://schemas.openxmlformats.org/officeDocument/2006/relationships/image" Target="../media/image12.wmf"/></Relationships>
</file>

<file path=ppt/slides/_rels/slide1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9.wmf"/><Relationship Id="rId4" Type="http://schemas.openxmlformats.org/officeDocument/2006/relationships/image" Target="../media/image18.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1.wmf"/></Relationships>
</file>

<file path=ppt/slides/_rels/slide24.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8.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66800"/>
            <a:ext cx="7772400" cy="3200400"/>
          </a:xfrm>
        </p:spPr>
        <p:txBody>
          <a:bodyPr/>
          <a:lstStyle/>
          <a:p>
            <a:r>
              <a:rPr lang="en-US" sz="6000" b="1">
                <a:solidFill>
                  <a:schemeClr val="accent2"/>
                </a:solidFill>
                <a:effectLst>
                  <a:outerShdw blurRad="38100" dist="38100" dir="2700000" algn="tl">
                    <a:srgbClr val="000000"/>
                  </a:outerShdw>
                </a:effectLst>
                <a:latin typeface="Comic Sans MS" pitchFamily="66" charset="0"/>
              </a:rPr>
              <a:t>Hypothesis Tests</a:t>
            </a:r>
            <a:br>
              <a:rPr lang="en-US" sz="6000" b="1">
                <a:solidFill>
                  <a:schemeClr val="accent2"/>
                </a:solidFill>
                <a:effectLst>
                  <a:outerShdw blurRad="38100" dist="38100" dir="2700000" algn="tl">
                    <a:srgbClr val="000000"/>
                  </a:outerShdw>
                </a:effectLst>
                <a:latin typeface="Comic Sans MS" pitchFamily="66" charset="0"/>
              </a:rPr>
            </a:br>
            <a:r>
              <a:rPr lang="en-US" sz="6000">
                <a:solidFill>
                  <a:schemeClr val="accent2"/>
                </a:solidFill>
                <a:latin typeface="Comic Sans MS" pitchFamily="66" charset="0"/>
              </a:rPr>
              <a:t> </a:t>
            </a:r>
            <a:br>
              <a:rPr lang="en-US" sz="6000">
                <a:solidFill>
                  <a:schemeClr val="accent2"/>
                </a:solidFill>
                <a:latin typeface="Comic Sans MS" pitchFamily="66" charset="0"/>
              </a:rPr>
            </a:br>
            <a:r>
              <a:rPr lang="en-US" sz="6000">
                <a:solidFill>
                  <a:srgbClr val="CC0099"/>
                </a:solidFill>
                <a:latin typeface="Comic Sans MS" pitchFamily="66" charset="0"/>
              </a:rPr>
              <a:t>One Sample Means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l"/>
            <a:r>
              <a:rPr lang="en-US" sz="5000" b="1">
                <a:solidFill>
                  <a:srgbClr val="FF3399"/>
                </a:solidFill>
                <a:latin typeface="Comic Sans MS" pitchFamily="66" charset="0"/>
              </a:rPr>
              <a:t>Calculating p-values</a:t>
            </a:r>
          </a:p>
        </p:txBody>
      </p:sp>
      <p:sp>
        <p:nvSpPr>
          <p:cNvPr id="47107" name="Rectangle 3"/>
          <p:cNvSpPr>
            <a:spLocks noGrp="1" noChangeArrowheads="1"/>
          </p:cNvSpPr>
          <p:nvPr>
            <p:ph type="body" idx="1"/>
          </p:nvPr>
        </p:nvSpPr>
        <p:spPr/>
        <p:txBody>
          <a:bodyPr/>
          <a:lstStyle/>
          <a:p>
            <a:r>
              <a:rPr lang="en-US" sz="2800">
                <a:solidFill>
                  <a:schemeClr val="accent2"/>
                </a:solidFill>
                <a:latin typeface="Comic Sans MS" pitchFamily="66" charset="0"/>
              </a:rPr>
              <a:t>For </a:t>
            </a:r>
            <a:r>
              <a:rPr lang="en-US" sz="2800">
                <a:solidFill>
                  <a:srgbClr val="FF3300"/>
                </a:solidFill>
                <a:latin typeface="Comic Sans MS" pitchFamily="66" charset="0"/>
              </a:rPr>
              <a:t>z-test</a:t>
            </a:r>
            <a:r>
              <a:rPr lang="en-US" sz="2800">
                <a:solidFill>
                  <a:schemeClr val="accent2"/>
                </a:solidFill>
                <a:latin typeface="Comic Sans MS" pitchFamily="66" charset="0"/>
              </a:rPr>
              <a:t> statistic –</a:t>
            </a:r>
          </a:p>
          <a:p>
            <a:pPr lvl="1"/>
            <a:r>
              <a:rPr lang="en-US" sz="2400">
                <a:solidFill>
                  <a:schemeClr val="accent2"/>
                </a:solidFill>
                <a:latin typeface="Comic Sans MS" pitchFamily="66" charset="0"/>
              </a:rPr>
              <a:t>Use normalcdf(lb,ub)  </a:t>
            </a:r>
          </a:p>
          <a:p>
            <a:pPr lvl="1"/>
            <a:r>
              <a:rPr lang="en-US" sz="2400">
                <a:solidFill>
                  <a:schemeClr val="accent2"/>
                </a:solidFill>
                <a:latin typeface="Comic Sans MS" pitchFamily="66" charset="0"/>
              </a:rPr>
              <a:t>[using standard normal curve]</a:t>
            </a:r>
          </a:p>
          <a:p>
            <a:endParaRPr lang="en-US" sz="2800">
              <a:solidFill>
                <a:schemeClr val="accent2"/>
              </a:solidFill>
              <a:latin typeface="Comic Sans MS" pitchFamily="66" charset="0"/>
            </a:endParaRPr>
          </a:p>
          <a:p>
            <a:r>
              <a:rPr lang="en-US" sz="2800">
                <a:solidFill>
                  <a:schemeClr val="accent2"/>
                </a:solidFill>
                <a:latin typeface="Comic Sans MS" pitchFamily="66" charset="0"/>
              </a:rPr>
              <a:t>For </a:t>
            </a:r>
            <a:r>
              <a:rPr lang="en-US" sz="2800">
                <a:solidFill>
                  <a:srgbClr val="FF3300"/>
                </a:solidFill>
                <a:latin typeface="Comic Sans MS" pitchFamily="66" charset="0"/>
              </a:rPr>
              <a:t>t-test</a:t>
            </a:r>
            <a:r>
              <a:rPr lang="en-US" sz="2800">
                <a:solidFill>
                  <a:schemeClr val="accent2"/>
                </a:solidFill>
                <a:latin typeface="Comic Sans MS" pitchFamily="66" charset="0"/>
              </a:rPr>
              <a:t> statistic –</a:t>
            </a:r>
          </a:p>
          <a:p>
            <a:pPr lvl="1"/>
            <a:r>
              <a:rPr lang="en-US" sz="2400">
                <a:solidFill>
                  <a:schemeClr val="accent2"/>
                </a:solidFill>
                <a:latin typeface="Comic Sans MS" pitchFamily="66" charset="0"/>
              </a:rPr>
              <a:t>Use tcdf(lb, ub, df)</a:t>
            </a:r>
          </a:p>
          <a:p>
            <a:pPr>
              <a:buFontTx/>
              <a:buNone/>
            </a:pPr>
            <a:endParaRPr lang="en-US" sz="2800">
              <a:solidFill>
                <a:schemeClr val="accent2"/>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pPr algn="l"/>
            <a:r>
              <a:rPr lang="en-US" sz="4000" b="1">
                <a:solidFill>
                  <a:srgbClr val="FF3399"/>
                </a:solidFill>
                <a:latin typeface="Comic Sans MS" pitchFamily="66" charset="0"/>
              </a:rPr>
              <a:t>Draw &amp; shade a curve &amp; calculate the p-value:</a:t>
            </a:r>
          </a:p>
        </p:txBody>
      </p:sp>
      <p:sp>
        <p:nvSpPr>
          <p:cNvPr id="48135" name="Rectangle 7"/>
          <p:cNvSpPr>
            <a:spLocks noGrp="1" noChangeArrowheads="1"/>
          </p:cNvSpPr>
          <p:nvPr>
            <p:ph type="body" sz="half" idx="3"/>
          </p:nvPr>
        </p:nvSpPr>
        <p:spPr>
          <a:xfrm>
            <a:off x="914400" y="1981200"/>
            <a:ext cx="7543800" cy="4114800"/>
          </a:xfrm>
        </p:spPr>
        <p:txBody>
          <a:bodyPr/>
          <a:lstStyle/>
          <a:p>
            <a:pPr marL="609600" indent="-609600">
              <a:buFontTx/>
              <a:buNone/>
            </a:pPr>
            <a:r>
              <a:rPr lang="en-US" sz="2800" b="1">
                <a:solidFill>
                  <a:schemeClr val="accent2"/>
                </a:solidFill>
                <a:latin typeface="Comic Sans MS" pitchFamily="66" charset="0"/>
              </a:rPr>
              <a:t>1) right-tail test 	t = 1.6; n = 20</a:t>
            </a:r>
          </a:p>
          <a:p>
            <a:pPr marL="609600" indent="-609600">
              <a:buFontTx/>
              <a:buNone/>
            </a:pPr>
            <a:endParaRPr lang="en-US" sz="2800" b="1">
              <a:solidFill>
                <a:schemeClr val="accent2"/>
              </a:solidFill>
              <a:latin typeface="Comic Sans MS" pitchFamily="66" charset="0"/>
            </a:endParaRPr>
          </a:p>
          <a:p>
            <a:pPr marL="609600" indent="-609600">
              <a:buFontTx/>
              <a:buNone/>
            </a:pPr>
            <a:endParaRPr lang="en-US" sz="2800" b="1">
              <a:solidFill>
                <a:schemeClr val="accent2"/>
              </a:solidFill>
              <a:latin typeface="Comic Sans MS" pitchFamily="66" charset="0"/>
            </a:endParaRPr>
          </a:p>
          <a:p>
            <a:pPr marL="609600" indent="-609600">
              <a:buFontTx/>
              <a:buNone/>
            </a:pPr>
            <a:r>
              <a:rPr lang="en-US" sz="2800" b="1">
                <a:solidFill>
                  <a:schemeClr val="accent2"/>
                </a:solidFill>
                <a:latin typeface="Comic Sans MS" pitchFamily="66" charset="0"/>
              </a:rPr>
              <a:t>2) left-tail test	z = -2.4; n = 15</a:t>
            </a:r>
          </a:p>
          <a:p>
            <a:pPr marL="609600" indent="-609600">
              <a:buFontTx/>
              <a:buNone/>
            </a:pPr>
            <a:endParaRPr lang="en-US" sz="2800" b="1">
              <a:solidFill>
                <a:schemeClr val="accent2"/>
              </a:solidFill>
              <a:latin typeface="Comic Sans MS" pitchFamily="66" charset="0"/>
            </a:endParaRPr>
          </a:p>
          <a:p>
            <a:pPr marL="609600" indent="-609600">
              <a:buFontTx/>
              <a:buNone/>
            </a:pPr>
            <a:endParaRPr lang="en-US" sz="2800" b="1">
              <a:solidFill>
                <a:schemeClr val="accent2"/>
              </a:solidFill>
              <a:latin typeface="Comic Sans MS" pitchFamily="66" charset="0"/>
            </a:endParaRPr>
          </a:p>
          <a:p>
            <a:pPr marL="609600" indent="-609600">
              <a:buFontTx/>
              <a:buNone/>
            </a:pPr>
            <a:r>
              <a:rPr lang="en-US" sz="2800" b="1">
                <a:solidFill>
                  <a:schemeClr val="accent2"/>
                </a:solidFill>
                <a:latin typeface="Comic Sans MS" pitchFamily="66" charset="0"/>
              </a:rPr>
              <a:t>3) two-tail test		t = 2.3; n = 25</a:t>
            </a:r>
          </a:p>
          <a:p>
            <a:pPr marL="609600" indent="-609600">
              <a:buFontTx/>
              <a:buNone/>
            </a:pPr>
            <a:endParaRPr lang="en-US" sz="2800" b="1">
              <a:solidFill>
                <a:schemeClr val="accent2"/>
              </a:solidFill>
              <a:latin typeface="Comic Sans MS" pitchFamily="66" charset="0"/>
            </a:endParaRPr>
          </a:p>
          <a:p>
            <a:pPr marL="609600" indent="-609600">
              <a:buFontTx/>
              <a:buNone/>
            </a:pPr>
            <a:endParaRPr lang="en-US" sz="2800">
              <a:solidFill>
                <a:schemeClr val="accent2"/>
              </a:solidFill>
              <a:latin typeface="Comic Sans MS" pitchFamily="66" charset="0"/>
            </a:endParaRPr>
          </a:p>
        </p:txBody>
      </p:sp>
      <p:sp>
        <p:nvSpPr>
          <p:cNvPr id="48142" name="Text Box 14"/>
          <p:cNvSpPr txBox="1">
            <a:spLocks noChangeArrowheads="1"/>
          </p:cNvSpPr>
          <p:nvPr/>
        </p:nvSpPr>
        <p:spPr bwMode="auto">
          <a:xfrm>
            <a:off x="4343400" y="2590800"/>
            <a:ext cx="3886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b="1">
                <a:solidFill>
                  <a:srgbClr val="006600"/>
                </a:solidFill>
              </a:rPr>
              <a:t>P-value = .0630</a:t>
            </a:r>
          </a:p>
        </p:txBody>
      </p:sp>
      <p:pic>
        <p:nvPicPr>
          <p:cNvPr id="48143"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b="24748"/>
          <a:stretch>
            <a:fillRect/>
          </a:stretch>
        </p:blipFill>
        <p:spPr bwMode="auto">
          <a:xfrm>
            <a:off x="1600200" y="2438400"/>
            <a:ext cx="228600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144" name="Text Box 16"/>
          <p:cNvSpPr txBox="1">
            <a:spLocks noChangeArrowheads="1"/>
          </p:cNvSpPr>
          <p:nvPr/>
        </p:nvSpPr>
        <p:spPr bwMode="auto">
          <a:xfrm>
            <a:off x="4267200" y="4191000"/>
            <a:ext cx="3886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b="1">
                <a:solidFill>
                  <a:srgbClr val="006600"/>
                </a:solidFill>
              </a:rPr>
              <a:t>P-value = .0082</a:t>
            </a:r>
          </a:p>
        </p:txBody>
      </p:sp>
      <p:grpSp>
        <p:nvGrpSpPr>
          <p:cNvPr id="48149" name="Group 21"/>
          <p:cNvGrpSpPr>
            <a:grpSpLocks/>
          </p:cNvGrpSpPr>
          <p:nvPr/>
        </p:nvGrpSpPr>
        <p:grpSpPr bwMode="auto">
          <a:xfrm>
            <a:off x="1600200" y="3886200"/>
            <a:ext cx="2286000" cy="1147763"/>
            <a:chOff x="1008" y="2448"/>
            <a:chExt cx="1440" cy="723"/>
          </a:xfrm>
        </p:grpSpPr>
        <p:pic>
          <p:nvPicPr>
            <p:cNvPr id="48145"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b="24748"/>
            <a:stretch>
              <a:fillRect/>
            </a:stretch>
          </p:blipFill>
          <p:spPr bwMode="auto">
            <a:xfrm>
              <a:off x="1008" y="2448"/>
              <a:ext cx="1440" cy="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148" name="Line 20"/>
            <p:cNvSpPr>
              <a:spLocks noChangeShapeType="1"/>
            </p:cNvSpPr>
            <p:nvPr/>
          </p:nvSpPr>
          <p:spPr bwMode="auto">
            <a:xfrm flipV="1">
              <a:off x="1146" y="3072"/>
              <a:ext cx="96" cy="4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8150" name="Text Box 22"/>
          <p:cNvSpPr txBox="1">
            <a:spLocks noChangeArrowheads="1"/>
          </p:cNvSpPr>
          <p:nvPr/>
        </p:nvSpPr>
        <p:spPr bwMode="auto">
          <a:xfrm>
            <a:off x="3733800" y="5791200"/>
            <a:ext cx="5410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b="1">
                <a:solidFill>
                  <a:srgbClr val="006600"/>
                </a:solidFill>
              </a:rPr>
              <a:t>P-value = (.0152)2 = .0304</a:t>
            </a:r>
          </a:p>
        </p:txBody>
      </p:sp>
      <p:pic>
        <p:nvPicPr>
          <p:cNvPr id="48152" name="Picture 24"/>
          <p:cNvPicPr>
            <a:picLocks noChangeAspect="1" noChangeArrowheads="1"/>
          </p:cNvPicPr>
          <p:nvPr/>
        </p:nvPicPr>
        <p:blipFill>
          <a:blip r:embed="rId4" cstate="print">
            <a:extLst>
              <a:ext uri="{28A0092B-C50C-407E-A947-70E740481C1C}">
                <a14:useLocalDpi xmlns:a14="http://schemas.microsoft.com/office/drawing/2010/main" val="0"/>
              </a:ext>
            </a:extLst>
          </a:blip>
          <a:srcRect b="24748"/>
          <a:stretch>
            <a:fillRect/>
          </a:stretch>
        </p:blipFill>
        <p:spPr bwMode="auto">
          <a:xfrm>
            <a:off x="1447800" y="5334000"/>
            <a:ext cx="2286000" cy="114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4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81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14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81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8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42" grpId="0"/>
      <p:bldP spid="48144" grpId="0"/>
      <p:bldP spid="4815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a:r>
              <a:rPr lang="en-US" b="1">
                <a:solidFill>
                  <a:srgbClr val="FF3399"/>
                </a:solidFill>
                <a:latin typeface="Comic Sans MS" pitchFamily="66" charset="0"/>
              </a:rPr>
              <a:t>Writing Conclusions:</a:t>
            </a:r>
          </a:p>
        </p:txBody>
      </p:sp>
      <p:sp>
        <p:nvSpPr>
          <p:cNvPr id="31747" name="Rectangle 3"/>
          <p:cNvSpPr>
            <a:spLocks noGrp="1" noChangeArrowheads="1"/>
          </p:cNvSpPr>
          <p:nvPr>
            <p:ph type="body" idx="1"/>
          </p:nvPr>
        </p:nvSpPr>
        <p:spPr/>
        <p:txBody>
          <a:bodyPr/>
          <a:lstStyle/>
          <a:p>
            <a:pPr marL="609600" indent="-609600">
              <a:buFontTx/>
              <a:buAutoNum type="arabicParenR"/>
            </a:pPr>
            <a:r>
              <a:rPr lang="en-US" sz="3500">
                <a:solidFill>
                  <a:schemeClr val="accent2"/>
                </a:solidFill>
                <a:latin typeface="Comic Sans MS" pitchFamily="66" charset="0"/>
              </a:rPr>
              <a:t>A statement of the decision being made (reject or fail to reject H</a:t>
            </a:r>
            <a:r>
              <a:rPr lang="en-US" sz="3500" baseline="-25000">
                <a:solidFill>
                  <a:schemeClr val="accent2"/>
                </a:solidFill>
                <a:latin typeface="Comic Sans MS" pitchFamily="66" charset="0"/>
              </a:rPr>
              <a:t>0</a:t>
            </a:r>
            <a:r>
              <a:rPr lang="en-US" sz="3500">
                <a:solidFill>
                  <a:schemeClr val="accent2"/>
                </a:solidFill>
                <a:latin typeface="Comic Sans MS" pitchFamily="66" charset="0"/>
              </a:rPr>
              <a:t>) &amp; why (linkage)</a:t>
            </a:r>
          </a:p>
          <a:p>
            <a:pPr marL="609600" indent="-609600">
              <a:buFontTx/>
              <a:buAutoNum type="arabicParenR"/>
            </a:pPr>
            <a:endParaRPr lang="en-US" sz="3500">
              <a:solidFill>
                <a:schemeClr val="accent2"/>
              </a:solidFill>
              <a:latin typeface="Comic Sans MS" pitchFamily="66" charset="0"/>
            </a:endParaRPr>
          </a:p>
          <a:p>
            <a:pPr marL="609600" indent="-609600">
              <a:buFontTx/>
              <a:buAutoNum type="arabicParenR"/>
            </a:pPr>
            <a:r>
              <a:rPr lang="en-US" sz="3500">
                <a:solidFill>
                  <a:schemeClr val="accent2"/>
                </a:solidFill>
                <a:latin typeface="Comic Sans MS" pitchFamily="66" charset="0"/>
              </a:rPr>
              <a:t>A statement of the results in context. (state in terms of H</a:t>
            </a:r>
            <a:r>
              <a:rPr lang="en-US" sz="3500" baseline="-25000">
                <a:solidFill>
                  <a:schemeClr val="accent2"/>
                </a:solidFill>
                <a:latin typeface="Comic Sans MS" pitchFamily="66" charset="0"/>
              </a:rPr>
              <a:t>a</a:t>
            </a:r>
            <a:r>
              <a:rPr lang="en-US" sz="3500">
                <a:solidFill>
                  <a:schemeClr val="accent2"/>
                </a:solidFill>
                <a:latin typeface="Comic Sans MS" pitchFamily="66" charset="0"/>
              </a:rPr>
              <a:t>)</a:t>
            </a:r>
          </a:p>
        </p:txBody>
      </p:sp>
      <p:sp>
        <p:nvSpPr>
          <p:cNvPr id="31748" name="Text Box 4"/>
          <p:cNvSpPr txBox="1">
            <a:spLocks noChangeArrowheads="1"/>
          </p:cNvSpPr>
          <p:nvPr/>
        </p:nvSpPr>
        <p:spPr bwMode="auto">
          <a:xfrm>
            <a:off x="533400" y="3657600"/>
            <a:ext cx="2057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b="1">
                <a:solidFill>
                  <a:srgbClr val="FF3300"/>
                </a:solidFill>
              </a:rPr>
              <a:t>AND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685800"/>
            <a:ext cx="8229600" cy="5410200"/>
          </a:xfrm>
        </p:spPr>
        <p:txBody>
          <a:bodyPr/>
          <a:lstStyle/>
          <a:p>
            <a:pPr marL="6350" indent="7938">
              <a:buFontTx/>
              <a:buNone/>
            </a:pPr>
            <a:r>
              <a:rPr lang="en-US" sz="5000">
                <a:solidFill>
                  <a:schemeClr val="accent2"/>
                </a:solidFill>
                <a:latin typeface="Comic Sans MS" pitchFamily="66" charset="0"/>
              </a:rPr>
              <a:t>“Since the p-value </a:t>
            </a:r>
            <a:r>
              <a:rPr lang="en-US" sz="5000" b="1">
                <a:solidFill>
                  <a:srgbClr val="FF3399"/>
                </a:solidFill>
                <a:latin typeface="Comic Sans MS" pitchFamily="66" charset="0"/>
              </a:rPr>
              <a:t>&lt;</a:t>
            </a:r>
            <a:r>
              <a:rPr lang="en-US" sz="5000">
                <a:solidFill>
                  <a:schemeClr val="accent2"/>
                </a:solidFill>
                <a:latin typeface="Comic Sans MS" pitchFamily="66" charset="0"/>
              </a:rPr>
              <a:t> (</a:t>
            </a:r>
            <a:r>
              <a:rPr lang="en-US" sz="5000" b="1">
                <a:solidFill>
                  <a:srgbClr val="006600"/>
                </a:solidFill>
                <a:latin typeface="Comic Sans MS" pitchFamily="66" charset="0"/>
              </a:rPr>
              <a:t>&gt;</a:t>
            </a:r>
            <a:r>
              <a:rPr lang="en-US" sz="5000">
                <a:solidFill>
                  <a:schemeClr val="accent2"/>
                </a:solidFill>
                <a:latin typeface="Comic Sans MS" pitchFamily="66" charset="0"/>
              </a:rPr>
              <a:t>) </a:t>
            </a:r>
            <a:r>
              <a:rPr lang="en-US" sz="5000">
                <a:solidFill>
                  <a:schemeClr val="accent2"/>
                </a:solidFill>
                <a:latin typeface="Symbol" pitchFamily="18" charset="2"/>
              </a:rPr>
              <a:t>a</a:t>
            </a:r>
            <a:r>
              <a:rPr lang="en-US" sz="5000">
                <a:solidFill>
                  <a:schemeClr val="accent2"/>
                </a:solidFill>
                <a:latin typeface="Comic Sans MS" pitchFamily="66" charset="0"/>
              </a:rPr>
              <a:t>, I </a:t>
            </a:r>
            <a:r>
              <a:rPr lang="en-US" sz="5000" b="1">
                <a:solidFill>
                  <a:srgbClr val="FF3399"/>
                </a:solidFill>
                <a:latin typeface="Comic Sans MS" pitchFamily="66" charset="0"/>
              </a:rPr>
              <a:t>reject</a:t>
            </a:r>
            <a:r>
              <a:rPr lang="en-US" sz="5000">
                <a:solidFill>
                  <a:schemeClr val="accent2"/>
                </a:solidFill>
                <a:latin typeface="Comic Sans MS" pitchFamily="66" charset="0"/>
              </a:rPr>
              <a:t> (</a:t>
            </a:r>
            <a:r>
              <a:rPr lang="en-US" sz="5000" b="1">
                <a:solidFill>
                  <a:srgbClr val="006600"/>
                </a:solidFill>
                <a:latin typeface="Comic Sans MS" pitchFamily="66" charset="0"/>
              </a:rPr>
              <a:t>fail to reject</a:t>
            </a:r>
            <a:r>
              <a:rPr lang="en-US" sz="5000">
                <a:solidFill>
                  <a:schemeClr val="accent2"/>
                </a:solidFill>
                <a:latin typeface="Comic Sans MS" pitchFamily="66" charset="0"/>
              </a:rPr>
              <a:t>) the  </a:t>
            </a:r>
            <a:r>
              <a:rPr lang="en-US" sz="5000" b="1">
                <a:solidFill>
                  <a:schemeClr val="accent2"/>
                </a:solidFill>
                <a:latin typeface="Comic Sans MS" pitchFamily="66" charset="0"/>
              </a:rPr>
              <a:t>H</a:t>
            </a:r>
            <a:r>
              <a:rPr lang="en-US" sz="5000" b="1" baseline="-25000">
                <a:solidFill>
                  <a:schemeClr val="accent2"/>
                </a:solidFill>
                <a:latin typeface="Comic Sans MS" pitchFamily="66" charset="0"/>
              </a:rPr>
              <a:t>0</a:t>
            </a:r>
            <a:r>
              <a:rPr lang="en-US" sz="5000">
                <a:solidFill>
                  <a:schemeClr val="accent2"/>
                </a:solidFill>
                <a:latin typeface="Comic Sans MS" pitchFamily="66" charset="0"/>
              </a:rPr>
              <a:t>.  There </a:t>
            </a:r>
            <a:r>
              <a:rPr lang="en-US" sz="5000" b="1">
                <a:solidFill>
                  <a:srgbClr val="FF3399"/>
                </a:solidFill>
                <a:latin typeface="Comic Sans MS" pitchFamily="66" charset="0"/>
              </a:rPr>
              <a:t>is</a:t>
            </a:r>
            <a:r>
              <a:rPr lang="en-US" sz="5000">
                <a:solidFill>
                  <a:schemeClr val="accent2"/>
                </a:solidFill>
                <a:latin typeface="Comic Sans MS" pitchFamily="66" charset="0"/>
              </a:rPr>
              <a:t> (</a:t>
            </a:r>
            <a:r>
              <a:rPr lang="en-US" sz="5000" b="1">
                <a:solidFill>
                  <a:srgbClr val="006600"/>
                </a:solidFill>
                <a:latin typeface="Comic Sans MS" pitchFamily="66" charset="0"/>
              </a:rPr>
              <a:t>is not</a:t>
            </a:r>
            <a:r>
              <a:rPr lang="en-US" sz="5000">
                <a:solidFill>
                  <a:schemeClr val="accent2"/>
                </a:solidFill>
                <a:latin typeface="Comic Sans MS" pitchFamily="66" charset="0"/>
              </a:rPr>
              <a:t>) sufficient evidence to suggest that </a:t>
            </a:r>
            <a:r>
              <a:rPr lang="en-US" sz="5000" b="1">
                <a:solidFill>
                  <a:srgbClr val="9900CC"/>
                </a:solidFill>
                <a:latin typeface="Comic Sans MS" pitchFamily="66" charset="0"/>
              </a:rPr>
              <a:t>H</a:t>
            </a:r>
            <a:r>
              <a:rPr lang="en-US" sz="5000" b="1" baseline="-25000">
                <a:solidFill>
                  <a:srgbClr val="9900CC"/>
                </a:solidFill>
                <a:latin typeface="Comic Sans MS" pitchFamily="66" charset="0"/>
              </a:rPr>
              <a:t>a</a:t>
            </a:r>
            <a:r>
              <a:rPr lang="en-US" sz="5000">
                <a:solidFill>
                  <a:schemeClr val="accent2"/>
                </a:solidFill>
                <a:latin typeface="Comic Sans MS" pitchFamily="66" charset="0"/>
              </a:rPr>
              <a:t>.”</a:t>
            </a:r>
          </a:p>
        </p:txBody>
      </p:sp>
      <p:sp>
        <p:nvSpPr>
          <p:cNvPr id="46084" name="AutoShape 4"/>
          <p:cNvSpPr>
            <a:spLocks noChangeArrowheads="1"/>
          </p:cNvSpPr>
          <p:nvPr/>
        </p:nvSpPr>
        <p:spPr bwMode="auto">
          <a:xfrm>
            <a:off x="4267200" y="5105400"/>
            <a:ext cx="4343400" cy="1219200"/>
          </a:xfrm>
          <a:prstGeom prst="wedgeRoundRectCallout">
            <a:avLst>
              <a:gd name="adj1" fmla="val -36403"/>
              <a:gd name="adj2" fmla="val -97528"/>
              <a:gd name="adj3" fmla="val 16667"/>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3000">
                <a:solidFill>
                  <a:srgbClr val="FFFF00"/>
                </a:solidFill>
              </a:rPr>
              <a:t>Be sure to write H</a:t>
            </a:r>
            <a:r>
              <a:rPr lang="en-US" sz="3000" baseline="-25000">
                <a:solidFill>
                  <a:srgbClr val="FFFF00"/>
                </a:solidFill>
              </a:rPr>
              <a:t>a</a:t>
            </a:r>
            <a:r>
              <a:rPr lang="en-US" sz="3000">
                <a:solidFill>
                  <a:srgbClr val="FFFF00"/>
                </a:solidFill>
              </a:rPr>
              <a:t> in context (words)!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dissolve">
                                      <p:cBhvr>
                                        <p:cTn id="7" dur="500"/>
                                        <p:tgtEl>
                                          <p:spTgt spid="4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l"/>
            <a:r>
              <a:rPr lang="en-US" b="1">
                <a:solidFill>
                  <a:schemeClr val="accent2"/>
                </a:solidFill>
                <a:latin typeface="Comic Sans MS" pitchFamily="66" charset="0"/>
              </a:rPr>
              <a:t>Formulas:</a:t>
            </a:r>
          </a:p>
        </p:txBody>
      </p:sp>
      <p:sp>
        <p:nvSpPr>
          <p:cNvPr id="22531" name="Rectangle 3"/>
          <p:cNvSpPr>
            <a:spLocks noGrp="1" noChangeArrowheads="1"/>
          </p:cNvSpPr>
          <p:nvPr>
            <p:ph type="body" idx="1"/>
          </p:nvPr>
        </p:nvSpPr>
        <p:spPr/>
        <p:txBody>
          <a:bodyPr/>
          <a:lstStyle/>
          <a:p>
            <a:pPr>
              <a:buFontTx/>
              <a:buNone/>
            </a:pPr>
            <a:r>
              <a:rPr lang="en-US">
                <a:solidFill>
                  <a:schemeClr val="accent2"/>
                </a:solidFill>
                <a:latin typeface="Symbol" pitchFamily="18" charset="2"/>
              </a:rPr>
              <a:t>s </a:t>
            </a:r>
            <a:r>
              <a:rPr lang="en-US">
                <a:solidFill>
                  <a:schemeClr val="accent2"/>
                </a:solidFill>
                <a:latin typeface="Comic Sans MS" pitchFamily="66" charset="0"/>
              </a:rPr>
              <a:t>known:</a:t>
            </a:r>
          </a:p>
        </p:txBody>
      </p:sp>
      <p:graphicFrame>
        <p:nvGraphicFramePr>
          <p:cNvPr id="22532" name="Object 4"/>
          <p:cNvGraphicFramePr>
            <a:graphicFrameLocks noChangeAspect="1"/>
          </p:cNvGraphicFramePr>
          <p:nvPr/>
        </p:nvGraphicFramePr>
        <p:xfrm>
          <a:off x="514350" y="2800350"/>
          <a:ext cx="8408988" cy="1074738"/>
        </p:xfrm>
        <a:graphic>
          <a:graphicData uri="http://schemas.openxmlformats.org/presentationml/2006/ole">
            <mc:AlternateContent xmlns:mc="http://schemas.openxmlformats.org/markup-compatibility/2006">
              <mc:Choice xmlns:v="urn:schemas-microsoft-com:vml" Requires="v">
                <p:oleObj spid="_x0000_s71683" name="Equation" r:id="rId3" imgW="2781000" imgH="355320" progId="Equation.3">
                  <p:embed/>
                </p:oleObj>
              </mc:Choice>
              <mc:Fallback>
                <p:oleObj name="Equation" r:id="rId3" imgW="2781000" imgH="3553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 y="2800350"/>
                        <a:ext cx="8408988" cy="1074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3" name="Line 5"/>
          <p:cNvSpPr>
            <a:spLocks noChangeShapeType="1"/>
          </p:cNvSpPr>
          <p:nvPr/>
        </p:nvSpPr>
        <p:spPr bwMode="auto">
          <a:xfrm>
            <a:off x="1600200" y="3733800"/>
            <a:ext cx="0" cy="11430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4" name="Text Box 6"/>
          <p:cNvSpPr txBox="1">
            <a:spLocks noChangeArrowheads="1"/>
          </p:cNvSpPr>
          <p:nvPr/>
        </p:nvSpPr>
        <p:spPr bwMode="auto">
          <a:xfrm>
            <a:off x="1447800" y="4876800"/>
            <a:ext cx="1143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000"/>
              <a:t>z =</a:t>
            </a:r>
          </a:p>
        </p:txBody>
      </p:sp>
      <p:sp>
        <p:nvSpPr>
          <p:cNvPr id="22535" name="Line 7"/>
          <p:cNvSpPr>
            <a:spLocks noChangeShapeType="1"/>
          </p:cNvSpPr>
          <p:nvPr/>
        </p:nvSpPr>
        <p:spPr bwMode="auto">
          <a:xfrm>
            <a:off x="4419600" y="3124200"/>
            <a:ext cx="0" cy="16002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22536" name="Object 8"/>
          <p:cNvGraphicFramePr>
            <a:graphicFrameLocks noChangeAspect="1"/>
          </p:cNvGraphicFramePr>
          <p:nvPr/>
        </p:nvGraphicFramePr>
        <p:xfrm>
          <a:off x="3959225" y="4537075"/>
          <a:ext cx="1397000" cy="908050"/>
        </p:xfrm>
        <a:graphic>
          <a:graphicData uri="http://schemas.openxmlformats.org/presentationml/2006/ole">
            <mc:AlternateContent xmlns:mc="http://schemas.openxmlformats.org/markup-compatibility/2006">
              <mc:Choice xmlns:v="urn:schemas-microsoft-com:vml" Requires="v">
                <p:oleObj spid="_x0000_s71684" name="Equation" r:id="rId5" imgW="253800" imgH="164880" progId="Equation.3">
                  <p:embed/>
                </p:oleObj>
              </mc:Choice>
              <mc:Fallback>
                <p:oleObj name="Equation" r:id="rId5" imgW="253800" imgH="16488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9225" y="4537075"/>
                        <a:ext cx="1397000"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7" name="Line 9"/>
          <p:cNvSpPr>
            <a:spLocks noChangeShapeType="1"/>
          </p:cNvSpPr>
          <p:nvPr/>
        </p:nvSpPr>
        <p:spPr bwMode="auto">
          <a:xfrm flipH="1">
            <a:off x="5791200" y="3200400"/>
            <a:ext cx="990600" cy="15240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8" name="Text Box 10"/>
          <p:cNvSpPr txBox="1">
            <a:spLocks noChangeArrowheads="1"/>
          </p:cNvSpPr>
          <p:nvPr/>
        </p:nvSpPr>
        <p:spPr bwMode="auto">
          <a:xfrm>
            <a:off x="5400675" y="4419600"/>
            <a:ext cx="1066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000">
                <a:latin typeface="Symbol" pitchFamily="18" charset="2"/>
              </a:rPr>
              <a:t>m</a:t>
            </a:r>
          </a:p>
        </p:txBody>
      </p:sp>
      <p:sp>
        <p:nvSpPr>
          <p:cNvPr id="22539" name="Line 11"/>
          <p:cNvSpPr>
            <a:spLocks noChangeShapeType="1"/>
          </p:cNvSpPr>
          <p:nvPr/>
        </p:nvSpPr>
        <p:spPr bwMode="auto">
          <a:xfrm>
            <a:off x="3200400" y="5334000"/>
            <a:ext cx="3733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0" name="Line 12"/>
          <p:cNvSpPr>
            <a:spLocks noChangeShapeType="1"/>
          </p:cNvSpPr>
          <p:nvPr/>
        </p:nvSpPr>
        <p:spPr bwMode="auto">
          <a:xfrm flipH="1">
            <a:off x="5181600" y="3886200"/>
            <a:ext cx="457200" cy="19050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22541" name="Object 13"/>
          <p:cNvGraphicFramePr>
            <a:graphicFrameLocks noChangeAspect="1"/>
          </p:cNvGraphicFramePr>
          <p:nvPr/>
        </p:nvGraphicFramePr>
        <p:xfrm>
          <a:off x="4191000" y="5283200"/>
          <a:ext cx="1371600" cy="1214438"/>
        </p:xfrm>
        <a:graphic>
          <a:graphicData uri="http://schemas.openxmlformats.org/presentationml/2006/ole">
            <mc:AlternateContent xmlns:mc="http://schemas.openxmlformats.org/markup-compatibility/2006">
              <mc:Choice xmlns:v="urn:schemas-microsoft-com:vml" Requires="v">
                <p:oleObj spid="_x0000_s71685" name="Equation" r:id="rId7" imgW="330120" imgH="291960" progId="Equation.3">
                  <p:embed/>
                </p:oleObj>
              </mc:Choice>
              <mc:Fallback>
                <p:oleObj name="Equation" r:id="rId7" imgW="330120" imgH="291960" progId="Equation.3">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1000" y="5283200"/>
                        <a:ext cx="1371600" cy="1214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3"/>
                                        </p:tgtEl>
                                        <p:attrNameLst>
                                          <p:attrName>style.visibility</p:attrName>
                                        </p:attrNameLst>
                                      </p:cBhvr>
                                      <p:to>
                                        <p:strVal val="visible"/>
                                      </p:to>
                                    </p:set>
                                  </p:childTnLst>
                                  <p:subTnLst>
                                    <p:set>
                                      <p:cBhvr override="childStyle">
                                        <p:cTn dur="1" fill="hold" display="0" masterRel="nextClick" afterEffect="1"/>
                                        <p:tgtEl>
                                          <p:spTgt spid="22533"/>
                                        </p:tgtEl>
                                        <p:attrNameLst>
                                          <p:attrName>style.visibility</p:attrName>
                                        </p:attrNameLst>
                                      </p:cBhvr>
                                      <p:to>
                                        <p:strVal val="hidden"/>
                                      </p:to>
                                    </p:set>
                                  </p:subTnLst>
                                </p:cTn>
                              </p:par>
                            </p:childTnLst>
                          </p:cTn>
                        </p:par>
                        <p:par>
                          <p:cTn id="7" fill="hold" nodeType="afterGroup">
                            <p:stCondLst>
                              <p:cond delay="500"/>
                            </p:stCondLst>
                            <p:childTnLst>
                              <p:par>
                                <p:cTn id="8" presetID="1" presetClass="entr" presetSubtype="0" fill="hold" grpId="0" nodeType="afterEffect">
                                  <p:stCondLst>
                                    <p:cond delay="500"/>
                                  </p:stCondLst>
                                  <p:childTnLst>
                                    <p:set>
                                      <p:cBhvr>
                                        <p:cTn id="9" dur="1" fill="hold">
                                          <p:stCondLst>
                                            <p:cond delay="499"/>
                                          </p:stCondLst>
                                        </p:cTn>
                                        <p:tgtEl>
                                          <p:spTgt spid="22534"/>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22539"/>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22535"/>
                                        </p:tgtEl>
                                        <p:attrNameLst>
                                          <p:attrName>style.visibility</p:attrName>
                                        </p:attrNameLst>
                                      </p:cBhvr>
                                      <p:to>
                                        <p:strVal val="visible"/>
                                      </p:to>
                                    </p:set>
                                  </p:childTnLst>
                                  <p:subTnLst>
                                    <p:set>
                                      <p:cBhvr override="childStyle">
                                        <p:cTn dur="1" fill="hold" display="0" masterRel="nextClick" afterEffect="1"/>
                                        <p:tgtEl>
                                          <p:spTgt spid="22535"/>
                                        </p:tgtEl>
                                        <p:attrNameLst>
                                          <p:attrName>style.visibility</p:attrName>
                                        </p:attrNameLst>
                                      </p:cBhvr>
                                      <p:to>
                                        <p:strVal val="hidden"/>
                                      </p:to>
                                    </p:set>
                                  </p:subTnLst>
                                </p:cTn>
                              </p:par>
                            </p:childTnLst>
                          </p:cTn>
                        </p:par>
                        <p:par>
                          <p:cTn id="17" fill="hold" nodeType="afterGroup">
                            <p:stCondLst>
                              <p:cond delay="1000"/>
                            </p:stCondLst>
                            <p:childTnLst>
                              <p:par>
                                <p:cTn id="18" presetID="1" presetClass="entr" presetSubtype="0" fill="hold" nodeType="afterEffect">
                                  <p:stCondLst>
                                    <p:cond delay="500"/>
                                  </p:stCondLst>
                                  <p:childTnLst>
                                    <p:set>
                                      <p:cBhvr>
                                        <p:cTn id="19" dur="1" fill="hold">
                                          <p:stCondLst>
                                            <p:cond delay="499"/>
                                          </p:stCondLst>
                                        </p:cTn>
                                        <p:tgtEl>
                                          <p:spTgt spid="22536"/>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2537"/>
                                        </p:tgtEl>
                                        <p:attrNameLst>
                                          <p:attrName>style.visibility</p:attrName>
                                        </p:attrNameLst>
                                      </p:cBhvr>
                                      <p:to>
                                        <p:strVal val="visible"/>
                                      </p:to>
                                    </p:set>
                                  </p:childTnLst>
                                  <p:subTnLst>
                                    <p:set>
                                      <p:cBhvr override="childStyle">
                                        <p:cTn dur="1" fill="hold" display="0" masterRel="nextClick" afterEffect="1"/>
                                        <p:tgtEl>
                                          <p:spTgt spid="22537"/>
                                        </p:tgtEl>
                                        <p:attrNameLst>
                                          <p:attrName>style.visibility</p:attrName>
                                        </p:attrNameLst>
                                      </p:cBhvr>
                                      <p:to>
                                        <p:strVal val="hidden"/>
                                      </p:to>
                                    </p:set>
                                  </p:subTnLst>
                                </p:cTn>
                              </p:par>
                            </p:childTnLst>
                          </p:cTn>
                        </p:par>
                        <p:par>
                          <p:cTn id="24" fill="hold" nodeType="afterGroup">
                            <p:stCondLst>
                              <p:cond delay="500"/>
                            </p:stCondLst>
                            <p:childTnLst>
                              <p:par>
                                <p:cTn id="25" presetID="1" presetClass="entr" presetSubtype="0" fill="hold" grpId="0" nodeType="afterEffect">
                                  <p:stCondLst>
                                    <p:cond delay="500"/>
                                  </p:stCondLst>
                                  <p:childTnLst>
                                    <p:set>
                                      <p:cBhvr>
                                        <p:cTn id="26" dur="1" fill="hold">
                                          <p:stCondLst>
                                            <p:cond delay="499"/>
                                          </p:stCondLst>
                                        </p:cTn>
                                        <p:tgtEl>
                                          <p:spTgt spid="2253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2540"/>
                                        </p:tgtEl>
                                        <p:attrNameLst>
                                          <p:attrName>style.visibility</p:attrName>
                                        </p:attrNameLst>
                                      </p:cBhvr>
                                      <p:to>
                                        <p:strVal val="visible"/>
                                      </p:to>
                                    </p:set>
                                  </p:childTnLst>
                                  <p:subTnLst>
                                    <p:set>
                                      <p:cBhvr override="childStyle">
                                        <p:cTn dur="1" fill="hold" display="0" masterRel="nextClick" afterEffect="1"/>
                                        <p:tgtEl>
                                          <p:spTgt spid="22540"/>
                                        </p:tgtEl>
                                        <p:attrNameLst>
                                          <p:attrName>style.visibility</p:attrName>
                                        </p:attrNameLst>
                                      </p:cBhvr>
                                      <p:to>
                                        <p:strVal val="hidden"/>
                                      </p:to>
                                    </p:set>
                                  </p:subTnLst>
                                </p:cTn>
                              </p:par>
                            </p:childTnLst>
                          </p:cTn>
                        </p:par>
                        <p:par>
                          <p:cTn id="31" fill="hold" nodeType="afterGroup">
                            <p:stCondLst>
                              <p:cond delay="500"/>
                            </p:stCondLst>
                            <p:childTnLst>
                              <p:par>
                                <p:cTn id="32" presetID="1" presetClass="entr" presetSubtype="0" fill="hold" nodeType="afterEffect">
                                  <p:stCondLst>
                                    <p:cond delay="500"/>
                                  </p:stCondLst>
                                  <p:childTnLst>
                                    <p:set>
                                      <p:cBhvr>
                                        <p:cTn id="33" dur="1" fill="hold">
                                          <p:stCondLst>
                                            <p:cond delay="499"/>
                                          </p:stCondLst>
                                        </p:cTn>
                                        <p:tgtEl>
                                          <p:spTgt spid="225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animBg="1"/>
      <p:bldP spid="22534" grpId="0" autoUpdateAnimBg="0"/>
      <p:bldP spid="22535" grpId="0" animBg="1"/>
      <p:bldP spid="22537" grpId="0" animBg="1"/>
      <p:bldP spid="22538" grpId="0" autoUpdateAnimBg="0"/>
      <p:bldP spid="22539" grpId="0" animBg="1"/>
      <p:bldP spid="2254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l"/>
            <a:r>
              <a:rPr lang="en-US" b="1">
                <a:solidFill>
                  <a:schemeClr val="accent2"/>
                </a:solidFill>
                <a:latin typeface="Comic Sans MS" pitchFamily="66" charset="0"/>
              </a:rPr>
              <a:t>Formulas:</a:t>
            </a:r>
          </a:p>
        </p:txBody>
      </p:sp>
      <p:sp>
        <p:nvSpPr>
          <p:cNvPr id="57347" name="Rectangle 3"/>
          <p:cNvSpPr>
            <a:spLocks noGrp="1" noChangeArrowheads="1"/>
          </p:cNvSpPr>
          <p:nvPr>
            <p:ph type="body" idx="1"/>
          </p:nvPr>
        </p:nvSpPr>
        <p:spPr/>
        <p:txBody>
          <a:bodyPr/>
          <a:lstStyle/>
          <a:p>
            <a:pPr>
              <a:buFontTx/>
              <a:buNone/>
            </a:pPr>
            <a:r>
              <a:rPr lang="en-US">
                <a:solidFill>
                  <a:schemeClr val="accent2"/>
                </a:solidFill>
                <a:latin typeface="Symbol" pitchFamily="18" charset="2"/>
              </a:rPr>
              <a:t>s</a:t>
            </a:r>
            <a:r>
              <a:rPr lang="en-US">
                <a:solidFill>
                  <a:schemeClr val="accent2"/>
                </a:solidFill>
                <a:latin typeface="Comic Sans MS" pitchFamily="66" charset="0"/>
              </a:rPr>
              <a:t> unknown:</a:t>
            </a:r>
          </a:p>
        </p:txBody>
      </p:sp>
      <p:graphicFrame>
        <p:nvGraphicFramePr>
          <p:cNvPr id="57348" name="Object 4"/>
          <p:cNvGraphicFramePr>
            <a:graphicFrameLocks noChangeAspect="1"/>
          </p:cNvGraphicFramePr>
          <p:nvPr/>
        </p:nvGraphicFramePr>
        <p:xfrm>
          <a:off x="514350" y="2800350"/>
          <a:ext cx="8408988" cy="1074738"/>
        </p:xfrm>
        <a:graphic>
          <a:graphicData uri="http://schemas.openxmlformats.org/presentationml/2006/ole">
            <mc:AlternateContent xmlns:mc="http://schemas.openxmlformats.org/markup-compatibility/2006">
              <mc:Choice xmlns:v="urn:schemas-microsoft-com:vml" Requires="v">
                <p:oleObj spid="_x0000_s57361" name="Equation" r:id="rId3" imgW="2781000" imgH="355320" progId="Equation.3">
                  <p:embed/>
                </p:oleObj>
              </mc:Choice>
              <mc:Fallback>
                <p:oleObj name="Equation" r:id="rId3" imgW="2781000" imgH="3553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 y="2800350"/>
                        <a:ext cx="8408988" cy="1074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7349" name="Line 5"/>
          <p:cNvSpPr>
            <a:spLocks noChangeShapeType="1"/>
          </p:cNvSpPr>
          <p:nvPr/>
        </p:nvSpPr>
        <p:spPr bwMode="auto">
          <a:xfrm>
            <a:off x="1600200" y="3733800"/>
            <a:ext cx="0" cy="11430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0" name="Text Box 6"/>
          <p:cNvSpPr txBox="1">
            <a:spLocks noChangeArrowheads="1"/>
          </p:cNvSpPr>
          <p:nvPr/>
        </p:nvSpPr>
        <p:spPr bwMode="auto">
          <a:xfrm>
            <a:off x="1447800" y="4876800"/>
            <a:ext cx="1143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000"/>
              <a:t>t =</a:t>
            </a:r>
          </a:p>
        </p:txBody>
      </p:sp>
      <p:sp>
        <p:nvSpPr>
          <p:cNvPr id="57351" name="Line 7"/>
          <p:cNvSpPr>
            <a:spLocks noChangeShapeType="1"/>
          </p:cNvSpPr>
          <p:nvPr/>
        </p:nvSpPr>
        <p:spPr bwMode="auto">
          <a:xfrm>
            <a:off x="4419600" y="3124200"/>
            <a:ext cx="0" cy="16002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57352" name="Object 8"/>
          <p:cNvGraphicFramePr>
            <a:graphicFrameLocks noChangeAspect="1"/>
          </p:cNvGraphicFramePr>
          <p:nvPr/>
        </p:nvGraphicFramePr>
        <p:xfrm>
          <a:off x="3959225" y="4537075"/>
          <a:ext cx="1397000" cy="908050"/>
        </p:xfrm>
        <a:graphic>
          <a:graphicData uri="http://schemas.openxmlformats.org/presentationml/2006/ole">
            <mc:AlternateContent xmlns:mc="http://schemas.openxmlformats.org/markup-compatibility/2006">
              <mc:Choice xmlns:v="urn:schemas-microsoft-com:vml" Requires="v">
                <p:oleObj spid="_x0000_s57362" name="Equation" r:id="rId5" imgW="253800" imgH="164880" progId="Equation.3">
                  <p:embed/>
                </p:oleObj>
              </mc:Choice>
              <mc:Fallback>
                <p:oleObj name="Equation" r:id="rId5" imgW="253800" imgH="16488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9225" y="4537075"/>
                        <a:ext cx="1397000"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7353" name="Line 9"/>
          <p:cNvSpPr>
            <a:spLocks noChangeShapeType="1"/>
          </p:cNvSpPr>
          <p:nvPr/>
        </p:nvSpPr>
        <p:spPr bwMode="auto">
          <a:xfrm flipH="1">
            <a:off x="5791200" y="3200400"/>
            <a:ext cx="990600" cy="15240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4" name="Text Box 10"/>
          <p:cNvSpPr txBox="1">
            <a:spLocks noChangeArrowheads="1"/>
          </p:cNvSpPr>
          <p:nvPr/>
        </p:nvSpPr>
        <p:spPr bwMode="auto">
          <a:xfrm>
            <a:off x="5321300" y="4419600"/>
            <a:ext cx="1066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000">
                <a:latin typeface="Symbol" pitchFamily="18" charset="2"/>
              </a:rPr>
              <a:t>m</a:t>
            </a:r>
          </a:p>
        </p:txBody>
      </p:sp>
      <p:sp>
        <p:nvSpPr>
          <p:cNvPr id="57355" name="Line 11"/>
          <p:cNvSpPr>
            <a:spLocks noChangeShapeType="1"/>
          </p:cNvSpPr>
          <p:nvPr/>
        </p:nvSpPr>
        <p:spPr bwMode="auto">
          <a:xfrm>
            <a:off x="3200400" y="5334000"/>
            <a:ext cx="3733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6" name="Line 12"/>
          <p:cNvSpPr>
            <a:spLocks noChangeShapeType="1"/>
          </p:cNvSpPr>
          <p:nvPr/>
        </p:nvSpPr>
        <p:spPr bwMode="auto">
          <a:xfrm flipH="1">
            <a:off x="5181600" y="3886200"/>
            <a:ext cx="457200" cy="19050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57357" name="Object 13"/>
          <p:cNvGraphicFramePr>
            <a:graphicFrameLocks noChangeAspect="1"/>
          </p:cNvGraphicFramePr>
          <p:nvPr/>
        </p:nvGraphicFramePr>
        <p:xfrm>
          <a:off x="4191000" y="5284788"/>
          <a:ext cx="1370013" cy="1214437"/>
        </p:xfrm>
        <a:graphic>
          <a:graphicData uri="http://schemas.openxmlformats.org/presentationml/2006/ole">
            <mc:AlternateContent xmlns:mc="http://schemas.openxmlformats.org/markup-compatibility/2006">
              <mc:Choice xmlns:v="urn:schemas-microsoft-com:vml" Requires="v">
                <p:oleObj spid="_x0000_s57363" name="Equation" r:id="rId7" imgW="330120" imgH="291960" progId="Equation.3">
                  <p:embed/>
                </p:oleObj>
              </mc:Choice>
              <mc:Fallback>
                <p:oleObj name="Equation" r:id="rId7" imgW="330120" imgH="291960" progId="Equation.3">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1000" y="5284788"/>
                        <a:ext cx="1370013" cy="1214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9"/>
                                        </p:tgtEl>
                                        <p:attrNameLst>
                                          <p:attrName>style.visibility</p:attrName>
                                        </p:attrNameLst>
                                      </p:cBhvr>
                                      <p:to>
                                        <p:strVal val="visible"/>
                                      </p:to>
                                    </p:set>
                                  </p:childTnLst>
                                  <p:subTnLst>
                                    <p:set>
                                      <p:cBhvr override="childStyle">
                                        <p:cTn dur="1" fill="hold" display="0" masterRel="nextClick" afterEffect="1"/>
                                        <p:tgtEl>
                                          <p:spTgt spid="57349"/>
                                        </p:tgtEl>
                                        <p:attrNameLst>
                                          <p:attrName>style.visibility</p:attrName>
                                        </p:attrNameLst>
                                      </p:cBhvr>
                                      <p:to>
                                        <p:strVal val="hidden"/>
                                      </p:to>
                                    </p:set>
                                  </p:subTnLst>
                                </p:cTn>
                              </p:par>
                            </p:childTnLst>
                          </p:cTn>
                        </p:par>
                        <p:par>
                          <p:cTn id="7" fill="hold" nodeType="afterGroup">
                            <p:stCondLst>
                              <p:cond delay="500"/>
                            </p:stCondLst>
                            <p:childTnLst>
                              <p:par>
                                <p:cTn id="8" presetID="1" presetClass="entr" presetSubtype="0" fill="hold" grpId="0" nodeType="afterEffect">
                                  <p:stCondLst>
                                    <p:cond delay="500"/>
                                  </p:stCondLst>
                                  <p:childTnLst>
                                    <p:set>
                                      <p:cBhvr>
                                        <p:cTn id="9" dur="1" fill="hold">
                                          <p:stCondLst>
                                            <p:cond delay="499"/>
                                          </p:stCondLst>
                                        </p:cTn>
                                        <p:tgtEl>
                                          <p:spTgt spid="57350"/>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57355"/>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57351"/>
                                        </p:tgtEl>
                                        <p:attrNameLst>
                                          <p:attrName>style.visibility</p:attrName>
                                        </p:attrNameLst>
                                      </p:cBhvr>
                                      <p:to>
                                        <p:strVal val="visible"/>
                                      </p:to>
                                    </p:set>
                                  </p:childTnLst>
                                  <p:subTnLst>
                                    <p:set>
                                      <p:cBhvr override="childStyle">
                                        <p:cTn dur="1" fill="hold" display="0" masterRel="nextClick" afterEffect="1"/>
                                        <p:tgtEl>
                                          <p:spTgt spid="57351"/>
                                        </p:tgtEl>
                                        <p:attrNameLst>
                                          <p:attrName>style.visibility</p:attrName>
                                        </p:attrNameLst>
                                      </p:cBhvr>
                                      <p:to>
                                        <p:strVal val="hidden"/>
                                      </p:to>
                                    </p:set>
                                  </p:subTnLst>
                                </p:cTn>
                              </p:par>
                            </p:childTnLst>
                          </p:cTn>
                        </p:par>
                        <p:par>
                          <p:cTn id="17" fill="hold" nodeType="afterGroup">
                            <p:stCondLst>
                              <p:cond delay="1000"/>
                            </p:stCondLst>
                            <p:childTnLst>
                              <p:par>
                                <p:cTn id="18" presetID="1" presetClass="entr" presetSubtype="0" fill="hold" nodeType="afterEffect">
                                  <p:stCondLst>
                                    <p:cond delay="500"/>
                                  </p:stCondLst>
                                  <p:childTnLst>
                                    <p:set>
                                      <p:cBhvr>
                                        <p:cTn id="19" dur="1" fill="hold">
                                          <p:stCondLst>
                                            <p:cond delay="499"/>
                                          </p:stCondLst>
                                        </p:cTn>
                                        <p:tgtEl>
                                          <p:spTgt spid="5735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57353"/>
                                        </p:tgtEl>
                                        <p:attrNameLst>
                                          <p:attrName>style.visibility</p:attrName>
                                        </p:attrNameLst>
                                      </p:cBhvr>
                                      <p:to>
                                        <p:strVal val="visible"/>
                                      </p:to>
                                    </p:set>
                                  </p:childTnLst>
                                  <p:subTnLst>
                                    <p:set>
                                      <p:cBhvr override="childStyle">
                                        <p:cTn dur="1" fill="hold" display="0" masterRel="nextClick" afterEffect="1"/>
                                        <p:tgtEl>
                                          <p:spTgt spid="57353"/>
                                        </p:tgtEl>
                                        <p:attrNameLst>
                                          <p:attrName>style.visibility</p:attrName>
                                        </p:attrNameLst>
                                      </p:cBhvr>
                                      <p:to>
                                        <p:strVal val="hidden"/>
                                      </p:to>
                                    </p:set>
                                  </p:subTnLst>
                                </p:cTn>
                              </p:par>
                            </p:childTnLst>
                          </p:cTn>
                        </p:par>
                        <p:par>
                          <p:cTn id="24" fill="hold" nodeType="afterGroup">
                            <p:stCondLst>
                              <p:cond delay="500"/>
                            </p:stCondLst>
                            <p:childTnLst>
                              <p:par>
                                <p:cTn id="25" presetID="1" presetClass="entr" presetSubtype="0" fill="hold" grpId="0" nodeType="afterEffect">
                                  <p:stCondLst>
                                    <p:cond delay="500"/>
                                  </p:stCondLst>
                                  <p:childTnLst>
                                    <p:set>
                                      <p:cBhvr>
                                        <p:cTn id="26" dur="1" fill="hold">
                                          <p:stCondLst>
                                            <p:cond delay="499"/>
                                          </p:stCondLst>
                                        </p:cTn>
                                        <p:tgtEl>
                                          <p:spTgt spid="5735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7356"/>
                                        </p:tgtEl>
                                        <p:attrNameLst>
                                          <p:attrName>style.visibility</p:attrName>
                                        </p:attrNameLst>
                                      </p:cBhvr>
                                      <p:to>
                                        <p:strVal val="visible"/>
                                      </p:to>
                                    </p:set>
                                  </p:childTnLst>
                                  <p:subTnLst>
                                    <p:set>
                                      <p:cBhvr override="childStyle">
                                        <p:cTn dur="1" fill="hold" display="0" masterRel="nextClick" afterEffect="1"/>
                                        <p:tgtEl>
                                          <p:spTgt spid="57356"/>
                                        </p:tgtEl>
                                        <p:attrNameLst>
                                          <p:attrName>style.visibility</p:attrName>
                                        </p:attrNameLst>
                                      </p:cBhvr>
                                      <p:to>
                                        <p:strVal val="hidden"/>
                                      </p:to>
                                    </p:set>
                                  </p:subTnLst>
                                </p:cTn>
                              </p:par>
                            </p:childTnLst>
                          </p:cTn>
                        </p:par>
                        <p:par>
                          <p:cTn id="31" fill="hold" nodeType="afterGroup">
                            <p:stCondLst>
                              <p:cond delay="500"/>
                            </p:stCondLst>
                            <p:childTnLst>
                              <p:par>
                                <p:cTn id="32" presetID="1" presetClass="entr" presetSubtype="0" fill="hold" nodeType="afterEffect">
                                  <p:stCondLst>
                                    <p:cond delay="500"/>
                                  </p:stCondLst>
                                  <p:childTnLst>
                                    <p:set>
                                      <p:cBhvr>
                                        <p:cTn id="33" dur="1" fill="hold">
                                          <p:stCondLst>
                                            <p:cond delay="499"/>
                                          </p:stCondLst>
                                        </p:cTn>
                                        <p:tgtEl>
                                          <p:spTgt spid="573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animBg="1"/>
      <p:bldP spid="57350" grpId="0" autoUpdateAnimBg="0"/>
      <p:bldP spid="57351" grpId="0" animBg="1"/>
      <p:bldP spid="57353" grpId="0" animBg="1"/>
      <p:bldP spid="57354" grpId="0" autoUpdateAnimBg="0"/>
      <p:bldP spid="57355" grpId="0" animBg="1"/>
      <p:bldP spid="5735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81000" y="288925"/>
            <a:ext cx="8382000" cy="580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500" i="1">
                <a:solidFill>
                  <a:srgbClr val="FF3399"/>
                </a:solidFill>
              </a:rPr>
              <a:t>Example 7:</a:t>
            </a:r>
            <a:r>
              <a:rPr lang="en-US" sz="2500">
                <a:solidFill>
                  <a:schemeClr val="accent2"/>
                </a:solidFill>
              </a:rPr>
              <a:t> The Fritzi Cheese Company buys milk from several suppliers as the essential raw material for its cheese.  Fritzi suspects that some producers are adding water to their milk to increase their profits.  Excess water can be detected by determining the freezing point of milk.  The freezing temperature of natural milk varies normally, with a mean of -0.545 degrees and a standard deviation of 0.008. Added water raises the freezing temperature toward 0 degrees, the freezing point of water (in Celsius).  The laboratory manager measures the freezing temperature of five randomly selected lots of milk from one producer with a mean of -0.538 degrees. Is there sufficient evidence to suggest that this producer is adding water to his milk?</a:t>
            </a:r>
          </a:p>
        </p:txBody>
      </p:sp>
      <p:grpSp>
        <p:nvGrpSpPr>
          <p:cNvPr id="24581" name="Group 5"/>
          <p:cNvGrpSpPr>
            <a:grpSpLocks/>
          </p:cNvGrpSpPr>
          <p:nvPr/>
        </p:nvGrpSpPr>
        <p:grpSpPr bwMode="auto">
          <a:xfrm>
            <a:off x="7254875" y="5410200"/>
            <a:ext cx="1438275" cy="1181100"/>
            <a:chOff x="4570" y="3408"/>
            <a:chExt cx="906" cy="744"/>
          </a:xfrm>
        </p:grpSpPr>
        <p:pic>
          <p:nvPicPr>
            <p:cNvPr id="24579" name="Picture 3" descr="MCj029003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48" y="3408"/>
              <a:ext cx="628" cy="744"/>
            </a:xfrm>
            <a:prstGeom prst="rect">
              <a:avLst/>
            </a:prstGeom>
            <a:noFill/>
            <a:extLst>
              <a:ext uri="{909E8E84-426E-40DD-AFC4-6F175D3DCCD1}">
                <a14:hiddenFill xmlns:a14="http://schemas.microsoft.com/office/drawing/2010/main">
                  <a:solidFill>
                    <a:srgbClr val="FFFFFF"/>
                  </a:solidFill>
                </a14:hiddenFill>
              </a:ext>
            </a:extLst>
          </p:spPr>
        </p:pic>
        <p:pic>
          <p:nvPicPr>
            <p:cNvPr id="24580" name="Picture 4" descr="MCj029042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543605">
              <a:off x="4826" y="3202"/>
              <a:ext cx="177" cy="689"/>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81000" y="457200"/>
            <a:ext cx="39624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200" b="1"/>
              <a:t>Assumptions:</a:t>
            </a:r>
          </a:p>
        </p:txBody>
      </p:sp>
      <p:sp>
        <p:nvSpPr>
          <p:cNvPr id="34819" name="Text Box 3"/>
          <p:cNvSpPr txBox="1">
            <a:spLocks noChangeArrowheads="1"/>
          </p:cNvSpPr>
          <p:nvPr/>
        </p:nvSpPr>
        <p:spPr bwMode="auto">
          <a:xfrm>
            <a:off x="457200" y="990600"/>
            <a:ext cx="7086600" cy="152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sz="2200"/>
              <a:t>I have an SRS of milk from one producer</a:t>
            </a:r>
          </a:p>
          <a:p>
            <a:pPr>
              <a:spcBef>
                <a:spcPct val="50000"/>
              </a:spcBef>
            </a:pPr>
            <a:endParaRPr lang="en-US">
              <a:latin typeface="Times New Roman" pitchFamily="18" charset="0"/>
            </a:endParaRPr>
          </a:p>
          <a:p>
            <a:pPr>
              <a:spcBef>
                <a:spcPct val="50000"/>
              </a:spcBef>
            </a:pPr>
            <a:endParaRPr lang="en-US">
              <a:latin typeface="Times New Roman" pitchFamily="18" charset="0"/>
            </a:endParaRPr>
          </a:p>
        </p:txBody>
      </p:sp>
      <p:sp>
        <p:nvSpPr>
          <p:cNvPr id="34820" name="Text Box 4"/>
          <p:cNvSpPr txBox="1">
            <a:spLocks noChangeArrowheads="1"/>
          </p:cNvSpPr>
          <p:nvPr/>
        </p:nvSpPr>
        <p:spPr bwMode="auto">
          <a:xfrm>
            <a:off x="457200" y="1371600"/>
            <a:ext cx="7848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sz="2200"/>
              <a:t>The freezing temperature of milk is a normal distribution. (given)</a:t>
            </a:r>
          </a:p>
        </p:txBody>
      </p:sp>
      <p:sp>
        <p:nvSpPr>
          <p:cNvPr id="34821" name="Text Box 5"/>
          <p:cNvSpPr txBox="1">
            <a:spLocks noChangeArrowheads="1"/>
          </p:cNvSpPr>
          <p:nvPr/>
        </p:nvSpPr>
        <p:spPr bwMode="auto">
          <a:xfrm>
            <a:off x="457200" y="1981200"/>
            <a:ext cx="3352800" cy="96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atin typeface="Times New Roman" pitchFamily="18" charset="0"/>
              </a:rPr>
              <a:t> </a:t>
            </a:r>
            <a:r>
              <a:rPr lang="en-US">
                <a:latin typeface="Symbol" pitchFamily="18" charset="2"/>
              </a:rPr>
              <a:t>s</a:t>
            </a:r>
            <a:r>
              <a:rPr lang="en-US">
                <a:latin typeface="Times New Roman" pitchFamily="18" charset="0"/>
              </a:rPr>
              <a:t> </a:t>
            </a:r>
            <a:r>
              <a:rPr lang="en-US" sz="2200"/>
              <a:t>is known</a:t>
            </a:r>
          </a:p>
          <a:p>
            <a:pPr>
              <a:spcBef>
                <a:spcPct val="50000"/>
              </a:spcBef>
            </a:pPr>
            <a:endParaRPr lang="en-US" sz="2200"/>
          </a:p>
        </p:txBody>
      </p:sp>
      <p:sp>
        <p:nvSpPr>
          <p:cNvPr id="34822" name="AutoShape 6"/>
          <p:cNvSpPr>
            <a:spLocks noChangeArrowheads="1"/>
          </p:cNvSpPr>
          <p:nvPr/>
        </p:nvSpPr>
        <p:spPr bwMode="auto">
          <a:xfrm>
            <a:off x="4876800" y="228600"/>
            <a:ext cx="1219200" cy="609600"/>
          </a:xfrm>
          <a:prstGeom prst="wedgeRoundRectCallout">
            <a:avLst>
              <a:gd name="adj1" fmla="val -144139"/>
              <a:gd name="adj2" fmla="val 117449"/>
              <a:gd name="adj3" fmla="val 16667"/>
            </a:avLst>
          </a:prstGeom>
          <a:solidFill>
            <a:srgbClr val="99FF66"/>
          </a:solidFill>
          <a:ln w="381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SRS?</a:t>
            </a:r>
          </a:p>
        </p:txBody>
      </p:sp>
      <p:sp>
        <p:nvSpPr>
          <p:cNvPr id="34823" name="AutoShape 7"/>
          <p:cNvSpPr>
            <a:spLocks noChangeArrowheads="1"/>
          </p:cNvSpPr>
          <p:nvPr/>
        </p:nvSpPr>
        <p:spPr bwMode="auto">
          <a:xfrm>
            <a:off x="6705600" y="609600"/>
            <a:ext cx="2057400" cy="1219200"/>
          </a:xfrm>
          <a:prstGeom prst="wedgeRoundRectCallout">
            <a:avLst>
              <a:gd name="adj1" fmla="val -118750"/>
              <a:gd name="adj2" fmla="val 35676"/>
              <a:gd name="adj3" fmla="val 16667"/>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Normal?</a:t>
            </a:r>
          </a:p>
          <a:p>
            <a:pPr algn="ctr"/>
            <a:r>
              <a:rPr lang="en-US"/>
              <a:t>How do you know?</a:t>
            </a:r>
          </a:p>
        </p:txBody>
      </p:sp>
      <p:sp>
        <p:nvSpPr>
          <p:cNvPr id="34824" name="AutoShape 8"/>
          <p:cNvSpPr>
            <a:spLocks noChangeArrowheads="1"/>
          </p:cNvSpPr>
          <p:nvPr/>
        </p:nvSpPr>
        <p:spPr bwMode="auto">
          <a:xfrm>
            <a:off x="3733800" y="1905000"/>
            <a:ext cx="1905000" cy="1066800"/>
          </a:xfrm>
          <a:prstGeom prst="wedgeEllipseCallout">
            <a:avLst>
              <a:gd name="adj1" fmla="val -133167"/>
              <a:gd name="adj2" fmla="val -17111"/>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Do you know </a:t>
            </a:r>
            <a:r>
              <a:rPr lang="en-US">
                <a:latin typeface="Symbol" pitchFamily="18" charset="2"/>
              </a:rPr>
              <a:t>s</a:t>
            </a:r>
            <a:r>
              <a:rPr lang="en-US"/>
              <a:t>?</a:t>
            </a:r>
          </a:p>
        </p:txBody>
      </p:sp>
      <p:sp>
        <p:nvSpPr>
          <p:cNvPr id="34825" name="Text Box 9"/>
          <p:cNvSpPr txBox="1">
            <a:spLocks noChangeArrowheads="1"/>
          </p:cNvSpPr>
          <p:nvPr/>
        </p:nvSpPr>
        <p:spPr bwMode="auto">
          <a:xfrm>
            <a:off x="533400" y="2333625"/>
            <a:ext cx="7924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H</a:t>
            </a:r>
            <a:r>
              <a:rPr lang="en-US" baseline="-25000"/>
              <a:t>0</a:t>
            </a:r>
            <a:r>
              <a:rPr lang="en-US"/>
              <a:t>: </a:t>
            </a:r>
            <a:r>
              <a:rPr lang="en-US">
                <a:latin typeface="Symbol" pitchFamily="18" charset="2"/>
              </a:rPr>
              <a:t>m</a:t>
            </a:r>
            <a:r>
              <a:rPr lang="en-US"/>
              <a:t> = -0.545</a:t>
            </a:r>
          </a:p>
          <a:p>
            <a:pPr>
              <a:spcBef>
                <a:spcPct val="50000"/>
              </a:spcBef>
            </a:pPr>
            <a:r>
              <a:rPr lang="en-US"/>
              <a:t>H</a:t>
            </a:r>
            <a:r>
              <a:rPr lang="en-US" baseline="-25000"/>
              <a:t>a</a:t>
            </a:r>
            <a:r>
              <a:rPr lang="en-US"/>
              <a:t>: </a:t>
            </a:r>
            <a:r>
              <a:rPr lang="en-US">
                <a:latin typeface="Symbol" pitchFamily="18" charset="2"/>
              </a:rPr>
              <a:t>m</a:t>
            </a:r>
            <a:r>
              <a:rPr lang="en-US"/>
              <a:t> &gt; -0.545</a:t>
            </a:r>
          </a:p>
          <a:p>
            <a:pPr>
              <a:spcBef>
                <a:spcPct val="50000"/>
              </a:spcBef>
            </a:pPr>
            <a:r>
              <a:rPr lang="en-US"/>
              <a:t>     </a:t>
            </a:r>
            <a:r>
              <a:rPr lang="en-US" sz="2200"/>
              <a:t>where </a:t>
            </a:r>
            <a:r>
              <a:rPr lang="en-US" sz="2200">
                <a:latin typeface="Symbol" pitchFamily="18" charset="2"/>
              </a:rPr>
              <a:t>m</a:t>
            </a:r>
            <a:r>
              <a:rPr lang="en-US" sz="2200"/>
              <a:t> is the true mean freezing temperature of milk</a:t>
            </a:r>
          </a:p>
        </p:txBody>
      </p:sp>
      <p:sp>
        <p:nvSpPr>
          <p:cNvPr id="34826" name="AutoShape 10"/>
          <p:cNvSpPr>
            <a:spLocks noChangeArrowheads="1"/>
          </p:cNvSpPr>
          <p:nvPr/>
        </p:nvSpPr>
        <p:spPr bwMode="auto">
          <a:xfrm>
            <a:off x="6096000" y="2209800"/>
            <a:ext cx="2743200" cy="1905000"/>
          </a:xfrm>
          <a:prstGeom prst="wedgeRoundRectCallout">
            <a:avLst>
              <a:gd name="adj1" fmla="val -149306"/>
              <a:gd name="adj2" fmla="val 5000"/>
              <a:gd name="adj3" fmla="val 16667"/>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What are your hypothesis statements?  Is there a key word?</a:t>
            </a:r>
          </a:p>
        </p:txBody>
      </p:sp>
      <p:graphicFrame>
        <p:nvGraphicFramePr>
          <p:cNvPr id="34828" name="Object 12"/>
          <p:cNvGraphicFramePr>
            <a:graphicFrameLocks noChangeAspect="1"/>
          </p:cNvGraphicFramePr>
          <p:nvPr/>
        </p:nvGraphicFramePr>
        <p:xfrm>
          <a:off x="277813" y="4114800"/>
          <a:ext cx="5343525" cy="1482725"/>
        </p:xfrm>
        <a:graphic>
          <a:graphicData uri="http://schemas.openxmlformats.org/presentationml/2006/ole">
            <mc:AlternateContent xmlns:mc="http://schemas.openxmlformats.org/markup-compatibility/2006">
              <mc:Choice xmlns:v="urn:schemas-microsoft-com:vml" Requires="v">
                <p:oleObj spid="_x0000_s34834" name="Equation" r:id="rId3" imgW="1739880" imgH="482400" progId="Equation.3">
                  <p:embed/>
                </p:oleObj>
              </mc:Choice>
              <mc:Fallback>
                <p:oleObj name="Equation" r:id="rId3" imgW="1739880" imgH="482400" progId="Equation.3">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813" y="4114800"/>
                        <a:ext cx="5343525" cy="148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9" name="AutoShape 13"/>
          <p:cNvSpPr>
            <a:spLocks noChangeArrowheads="1"/>
          </p:cNvSpPr>
          <p:nvPr/>
        </p:nvSpPr>
        <p:spPr bwMode="auto">
          <a:xfrm>
            <a:off x="6019800" y="4191000"/>
            <a:ext cx="2743200" cy="1143000"/>
          </a:xfrm>
          <a:prstGeom prst="wedgeEllipseCallout">
            <a:avLst>
              <a:gd name="adj1" fmla="val -77778"/>
              <a:gd name="adj2" fmla="val 972"/>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Plug values into formula.</a:t>
            </a:r>
          </a:p>
        </p:txBody>
      </p:sp>
      <p:sp>
        <p:nvSpPr>
          <p:cNvPr id="34830" name="Text Box 14"/>
          <p:cNvSpPr txBox="1">
            <a:spLocks noChangeArrowheads="1"/>
          </p:cNvSpPr>
          <p:nvPr/>
        </p:nvSpPr>
        <p:spPr bwMode="auto">
          <a:xfrm>
            <a:off x="609600" y="5562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p-value = normalcdf(1.9566,1E99)=.0252</a:t>
            </a:r>
          </a:p>
        </p:txBody>
      </p:sp>
      <p:sp>
        <p:nvSpPr>
          <p:cNvPr id="34831" name="AutoShape 15"/>
          <p:cNvSpPr>
            <a:spLocks noChangeArrowheads="1"/>
          </p:cNvSpPr>
          <p:nvPr/>
        </p:nvSpPr>
        <p:spPr bwMode="auto">
          <a:xfrm>
            <a:off x="5867400" y="5715000"/>
            <a:ext cx="2895600" cy="914400"/>
          </a:xfrm>
          <a:prstGeom prst="wedgeRoundRectCallout">
            <a:avLst>
              <a:gd name="adj1" fmla="val -75986"/>
              <a:gd name="adj2" fmla="val -8681"/>
              <a:gd name="adj3" fmla="val 16667"/>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Use normalcdf to calculate p-value.</a:t>
            </a:r>
          </a:p>
        </p:txBody>
      </p:sp>
      <p:sp>
        <p:nvSpPr>
          <p:cNvPr id="34832" name="Text Box 16"/>
          <p:cNvSpPr txBox="1">
            <a:spLocks noChangeArrowheads="1"/>
          </p:cNvSpPr>
          <p:nvPr/>
        </p:nvSpPr>
        <p:spPr bwMode="auto">
          <a:xfrm>
            <a:off x="533400" y="61722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Symbol" pitchFamily="18" charset="2"/>
              </a:rPr>
              <a:t>a </a:t>
            </a:r>
            <a:r>
              <a:rPr lang="en-US"/>
              <a:t>= .05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22"/>
                                        </p:tgtEl>
                                        <p:attrNameLst>
                                          <p:attrName>style.visibility</p:attrName>
                                        </p:attrNameLst>
                                      </p:cBhvr>
                                      <p:to>
                                        <p:strVal val="visible"/>
                                      </p:to>
                                    </p:set>
                                    <p:animEffect transition="in" filter="checkerboard(across)">
                                      <p:cBhvr>
                                        <p:cTn id="7" dur="500"/>
                                        <p:tgtEl>
                                          <p:spTgt spid="34822"/>
                                        </p:tgtEl>
                                      </p:cBhvr>
                                    </p:animEffect>
                                  </p:childTnLst>
                                  <p:subTnLst>
                                    <p:set>
                                      <p:cBhvr override="childStyle">
                                        <p:cTn dur="1" fill="hold" display="0" masterRel="nextClick" afterEffect="1"/>
                                        <p:tgtEl>
                                          <p:spTgt spid="34822"/>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819"/>
                                        </p:tgtEl>
                                        <p:attrNameLst>
                                          <p:attrName>style.visibility</p:attrName>
                                        </p:attrNameLst>
                                      </p:cBhvr>
                                      <p:to>
                                        <p:strVal val="visible"/>
                                      </p:to>
                                    </p:set>
                                    <p:animEffect transition="in" filter="checkerboard(across)">
                                      <p:cBhvr>
                                        <p:cTn id="12" dur="500"/>
                                        <p:tgtEl>
                                          <p:spTgt spid="348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4823"/>
                                        </p:tgtEl>
                                        <p:attrNameLst>
                                          <p:attrName>style.visibility</p:attrName>
                                        </p:attrNameLst>
                                      </p:cBhvr>
                                      <p:to>
                                        <p:strVal val="visible"/>
                                      </p:to>
                                    </p:set>
                                    <p:animEffect transition="in" filter="checkerboard(across)">
                                      <p:cBhvr>
                                        <p:cTn id="17" dur="500"/>
                                        <p:tgtEl>
                                          <p:spTgt spid="34823"/>
                                        </p:tgtEl>
                                      </p:cBhvr>
                                    </p:animEffect>
                                  </p:childTnLst>
                                  <p:subTnLst>
                                    <p:set>
                                      <p:cBhvr override="childStyle">
                                        <p:cTn dur="1" fill="hold" display="0" masterRel="nextClick" afterEffect="1"/>
                                        <p:tgtEl>
                                          <p:spTgt spid="34823"/>
                                        </p:tgtEl>
                                        <p:attrNameLst>
                                          <p:attrName>style.visibility</p:attrName>
                                        </p:attrNameLst>
                                      </p:cBhvr>
                                      <p:to>
                                        <p:strVal val="hidden"/>
                                      </p:to>
                                    </p:set>
                                  </p:sub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4820"/>
                                        </p:tgtEl>
                                        <p:attrNameLst>
                                          <p:attrName>style.visibility</p:attrName>
                                        </p:attrNameLst>
                                      </p:cBhvr>
                                      <p:to>
                                        <p:strVal val="visible"/>
                                      </p:to>
                                    </p:set>
                                    <p:animEffect transition="in" filter="checkerboard(across)">
                                      <p:cBhvr>
                                        <p:cTn id="22" dur="500"/>
                                        <p:tgtEl>
                                          <p:spTgt spid="348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4824"/>
                                        </p:tgtEl>
                                        <p:attrNameLst>
                                          <p:attrName>style.visibility</p:attrName>
                                        </p:attrNameLst>
                                      </p:cBhvr>
                                      <p:to>
                                        <p:strVal val="visible"/>
                                      </p:to>
                                    </p:set>
                                    <p:animEffect transition="in" filter="checkerboard(across)">
                                      <p:cBhvr>
                                        <p:cTn id="27" dur="500"/>
                                        <p:tgtEl>
                                          <p:spTgt spid="34824"/>
                                        </p:tgtEl>
                                      </p:cBhvr>
                                    </p:animEffect>
                                  </p:childTnLst>
                                  <p:subTnLst>
                                    <p:set>
                                      <p:cBhvr override="childStyle">
                                        <p:cTn dur="1" fill="hold" display="0" masterRel="nextClick" afterEffect="1"/>
                                        <p:tgtEl>
                                          <p:spTgt spid="34824"/>
                                        </p:tgtEl>
                                        <p:attrNameLst>
                                          <p:attrName>style.visibility</p:attrName>
                                        </p:attrNameLst>
                                      </p:cBhvr>
                                      <p:to>
                                        <p:strVal val="hidden"/>
                                      </p:to>
                                    </p:set>
                                  </p:sub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4821"/>
                                        </p:tgtEl>
                                        <p:attrNameLst>
                                          <p:attrName>style.visibility</p:attrName>
                                        </p:attrNameLst>
                                      </p:cBhvr>
                                      <p:to>
                                        <p:strVal val="visible"/>
                                      </p:to>
                                    </p:set>
                                    <p:animEffect transition="in" filter="checkerboard(across)">
                                      <p:cBhvr>
                                        <p:cTn id="32" dur="500"/>
                                        <p:tgtEl>
                                          <p:spTgt spid="348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4826"/>
                                        </p:tgtEl>
                                        <p:attrNameLst>
                                          <p:attrName>style.visibility</p:attrName>
                                        </p:attrNameLst>
                                      </p:cBhvr>
                                      <p:to>
                                        <p:strVal val="visible"/>
                                      </p:to>
                                    </p:set>
                                    <p:animEffect transition="in" filter="checkerboard(across)">
                                      <p:cBhvr>
                                        <p:cTn id="37" dur="500"/>
                                        <p:tgtEl>
                                          <p:spTgt spid="34826"/>
                                        </p:tgtEl>
                                      </p:cBhvr>
                                    </p:animEffect>
                                  </p:childTnLst>
                                  <p:subTnLst>
                                    <p:set>
                                      <p:cBhvr override="childStyle">
                                        <p:cTn dur="1" fill="hold" display="0" masterRel="nextClick" afterEffect="1"/>
                                        <p:tgtEl>
                                          <p:spTgt spid="34826"/>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4825"/>
                                        </p:tgtEl>
                                        <p:attrNameLst>
                                          <p:attrName>style.visibility</p:attrName>
                                        </p:attrNameLst>
                                      </p:cBhvr>
                                      <p:to>
                                        <p:strVal val="visible"/>
                                      </p:to>
                                    </p:set>
                                    <p:animEffect transition="in" filter="checkerboard(across)">
                                      <p:cBhvr>
                                        <p:cTn id="42" dur="500"/>
                                        <p:tgtEl>
                                          <p:spTgt spid="3482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4829"/>
                                        </p:tgtEl>
                                        <p:attrNameLst>
                                          <p:attrName>style.visibility</p:attrName>
                                        </p:attrNameLst>
                                      </p:cBhvr>
                                      <p:to>
                                        <p:strVal val="visible"/>
                                      </p:to>
                                    </p:set>
                                    <p:animEffect transition="in" filter="checkerboard(across)">
                                      <p:cBhvr>
                                        <p:cTn id="47" dur="500"/>
                                        <p:tgtEl>
                                          <p:spTgt spid="34829"/>
                                        </p:tgtEl>
                                      </p:cBhvr>
                                    </p:animEffect>
                                  </p:childTnLst>
                                  <p:subTnLst>
                                    <p:set>
                                      <p:cBhvr override="childStyle">
                                        <p:cTn dur="1" fill="hold" display="0" masterRel="nextClick" afterEffect="1"/>
                                        <p:tgtEl>
                                          <p:spTgt spid="34829"/>
                                        </p:tgtEl>
                                        <p:attrNameLst>
                                          <p:attrName>style.visibility</p:attrName>
                                        </p:attrNameLst>
                                      </p:cBhvr>
                                      <p:to>
                                        <p:strVal val="hidden"/>
                                      </p:to>
                                    </p:set>
                                  </p:sub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34828"/>
                                        </p:tgtEl>
                                        <p:attrNameLst>
                                          <p:attrName>style.visibility</p:attrName>
                                        </p:attrNameLst>
                                      </p:cBhvr>
                                      <p:to>
                                        <p:strVal val="visible"/>
                                      </p:to>
                                    </p:set>
                                    <p:animEffect transition="in" filter="checkerboard(across)">
                                      <p:cBhvr>
                                        <p:cTn id="52" dur="500"/>
                                        <p:tgtEl>
                                          <p:spTgt spid="3482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4831"/>
                                        </p:tgtEl>
                                        <p:attrNameLst>
                                          <p:attrName>style.visibility</p:attrName>
                                        </p:attrNameLst>
                                      </p:cBhvr>
                                      <p:to>
                                        <p:strVal val="visible"/>
                                      </p:to>
                                    </p:set>
                                    <p:animEffect transition="in" filter="checkerboard(across)">
                                      <p:cBhvr>
                                        <p:cTn id="57" dur="500"/>
                                        <p:tgtEl>
                                          <p:spTgt spid="34831"/>
                                        </p:tgtEl>
                                      </p:cBhvr>
                                    </p:animEffect>
                                  </p:childTnLst>
                                  <p:subTnLst>
                                    <p:set>
                                      <p:cBhvr override="childStyle">
                                        <p:cTn dur="1" fill="hold" display="0" masterRel="nextClick" afterEffect="1"/>
                                        <p:tgtEl>
                                          <p:spTgt spid="34831"/>
                                        </p:tgtEl>
                                        <p:attrNameLst>
                                          <p:attrName>style.visibility</p:attrName>
                                        </p:attrNameLst>
                                      </p:cBhvr>
                                      <p:to>
                                        <p:strVal val="hidden"/>
                                      </p:to>
                                    </p:set>
                                  </p:sub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4830"/>
                                        </p:tgtEl>
                                        <p:attrNameLst>
                                          <p:attrName>style.visibility</p:attrName>
                                        </p:attrNameLst>
                                      </p:cBhvr>
                                      <p:to>
                                        <p:strVal val="visible"/>
                                      </p:to>
                                    </p:set>
                                    <p:animEffect transition="in" filter="checkerboard(across)">
                                      <p:cBhvr>
                                        <p:cTn id="62" dur="500"/>
                                        <p:tgtEl>
                                          <p:spTgt spid="3483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4832"/>
                                        </p:tgtEl>
                                        <p:attrNameLst>
                                          <p:attrName>style.visibility</p:attrName>
                                        </p:attrNameLst>
                                      </p:cBhvr>
                                      <p:to>
                                        <p:strVal val="visible"/>
                                      </p:to>
                                    </p:set>
                                    <p:animEffect transition="in" filter="checkerboard(across)">
                                      <p:cBhvr>
                                        <p:cTn id="67" dur="500"/>
                                        <p:tgtEl>
                                          <p:spTgt spid="348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utoUpdateAnimBg="0"/>
      <p:bldP spid="34820" grpId="0" autoUpdateAnimBg="0"/>
      <p:bldP spid="34821" grpId="0" autoUpdateAnimBg="0"/>
      <p:bldP spid="34822" grpId="0" animBg="1" autoUpdateAnimBg="0"/>
      <p:bldP spid="34823" grpId="0" animBg="1" autoUpdateAnimBg="0"/>
      <p:bldP spid="34824" grpId="0" animBg="1" autoUpdateAnimBg="0"/>
      <p:bldP spid="34825" grpId="0" autoUpdateAnimBg="0"/>
      <p:bldP spid="34826" grpId="0" animBg="1" autoUpdateAnimBg="0"/>
      <p:bldP spid="34829" grpId="0" animBg="1" autoUpdateAnimBg="0"/>
      <p:bldP spid="34830" grpId="0" autoUpdateAnimBg="0"/>
      <p:bldP spid="34831" grpId="0" animBg="1" autoUpdateAnimBg="0"/>
      <p:bldP spid="3483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381000" y="457200"/>
            <a:ext cx="434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Conclusion:</a:t>
            </a:r>
          </a:p>
        </p:txBody>
      </p:sp>
      <p:sp>
        <p:nvSpPr>
          <p:cNvPr id="35843" name="AutoShape 3"/>
          <p:cNvSpPr>
            <a:spLocks noChangeArrowheads="1"/>
          </p:cNvSpPr>
          <p:nvPr/>
        </p:nvSpPr>
        <p:spPr bwMode="auto">
          <a:xfrm>
            <a:off x="4953000" y="381000"/>
            <a:ext cx="3657600" cy="990600"/>
          </a:xfrm>
          <a:prstGeom prst="wedgeRoundRectCallout">
            <a:avLst>
              <a:gd name="adj1" fmla="val -75389"/>
              <a:gd name="adj2" fmla="val 37662"/>
              <a:gd name="adj3" fmla="val 16667"/>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Compare your p-value to a &amp; make decision</a:t>
            </a:r>
          </a:p>
        </p:txBody>
      </p:sp>
      <p:sp>
        <p:nvSpPr>
          <p:cNvPr id="35844" name="Text Box 4"/>
          <p:cNvSpPr txBox="1">
            <a:spLocks noChangeArrowheads="1"/>
          </p:cNvSpPr>
          <p:nvPr/>
        </p:nvSpPr>
        <p:spPr bwMode="auto">
          <a:xfrm>
            <a:off x="457200" y="1143000"/>
            <a:ext cx="701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Since p-value &lt; </a:t>
            </a:r>
            <a:r>
              <a:rPr lang="en-US">
                <a:latin typeface="Symbol" pitchFamily="18" charset="2"/>
              </a:rPr>
              <a:t>a</a:t>
            </a:r>
            <a:r>
              <a:rPr lang="en-US"/>
              <a:t>, I reject the null hypothesis.</a:t>
            </a:r>
          </a:p>
        </p:txBody>
      </p:sp>
      <p:sp>
        <p:nvSpPr>
          <p:cNvPr id="35845" name="AutoShape 5"/>
          <p:cNvSpPr>
            <a:spLocks noChangeArrowheads="1"/>
          </p:cNvSpPr>
          <p:nvPr/>
        </p:nvSpPr>
        <p:spPr bwMode="auto">
          <a:xfrm>
            <a:off x="4267200" y="3200400"/>
            <a:ext cx="3810000" cy="990600"/>
          </a:xfrm>
          <a:prstGeom prst="wedgeRoundRectCallout">
            <a:avLst>
              <a:gd name="adj1" fmla="val -42625"/>
              <a:gd name="adj2" fmla="val -117306"/>
              <a:gd name="adj3" fmla="val 16667"/>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Write conclusion in context in terms of H</a:t>
            </a:r>
            <a:r>
              <a:rPr lang="en-US" baseline="-25000"/>
              <a:t>a</a:t>
            </a:r>
            <a:r>
              <a:rPr lang="en-US"/>
              <a:t>.</a:t>
            </a:r>
          </a:p>
        </p:txBody>
      </p:sp>
      <p:sp>
        <p:nvSpPr>
          <p:cNvPr id="35847" name="Text Box 7"/>
          <p:cNvSpPr txBox="1">
            <a:spLocks noChangeArrowheads="1"/>
          </p:cNvSpPr>
          <p:nvPr/>
        </p:nvSpPr>
        <p:spPr bwMode="auto">
          <a:xfrm>
            <a:off x="457200" y="1600200"/>
            <a:ext cx="8305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There is sufficient evidence to suggest that the true mean freezing temperature is greater than -0.545.  This suggests that the producer is adding water to the milk.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checkerboard(across)">
                                      <p:cBhvr>
                                        <p:cTn id="7" dur="500"/>
                                        <p:tgtEl>
                                          <p:spTgt spid="35843"/>
                                        </p:tgtEl>
                                      </p:cBhvr>
                                    </p:animEffect>
                                  </p:childTnLst>
                                  <p:subTnLst>
                                    <p:set>
                                      <p:cBhvr override="childStyle">
                                        <p:cTn dur="1" fill="hold" display="0" masterRel="nextClick" afterEffect="1"/>
                                        <p:tgtEl>
                                          <p:spTgt spid="35843"/>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5844"/>
                                        </p:tgtEl>
                                        <p:attrNameLst>
                                          <p:attrName>style.visibility</p:attrName>
                                        </p:attrNameLst>
                                      </p:cBhvr>
                                      <p:to>
                                        <p:strVal val="visible"/>
                                      </p:to>
                                    </p:set>
                                    <p:animEffect transition="in" filter="checkerboard(across)">
                                      <p:cBhvr>
                                        <p:cTn id="12" dur="500"/>
                                        <p:tgtEl>
                                          <p:spTgt spid="358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5845"/>
                                        </p:tgtEl>
                                        <p:attrNameLst>
                                          <p:attrName>style.visibility</p:attrName>
                                        </p:attrNameLst>
                                      </p:cBhvr>
                                      <p:to>
                                        <p:strVal val="visible"/>
                                      </p:to>
                                    </p:set>
                                    <p:animEffect transition="in" filter="checkerboard(across)">
                                      <p:cBhvr>
                                        <p:cTn id="17" dur="500"/>
                                        <p:tgtEl>
                                          <p:spTgt spid="35845"/>
                                        </p:tgtEl>
                                      </p:cBhvr>
                                    </p:animEffect>
                                  </p:childTnLst>
                                  <p:subTnLst>
                                    <p:set>
                                      <p:cBhvr override="childStyle">
                                        <p:cTn dur="1" fill="hold" display="0" masterRel="nextClick" afterEffect="1"/>
                                        <p:tgtEl>
                                          <p:spTgt spid="35845"/>
                                        </p:tgtEl>
                                        <p:attrNameLst>
                                          <p:attrName>style.visibility</p:attrName>
                                        </p:attrNameLst>
                                      </p:cBhvr>
                                      <p:to>
                                        <p:strVal val="hidden"/>
                                      </p:to>
                                    </p:set>
                                  </p:sub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5847"/>
                                        </p:tgtEl>
                                        <p:attrNameLst>
                                          <p:attrName>style.visibility</p:attrName>
                                        </p:attrNameLst>
                                      </p:cBhvr>
                                      <p:to>
                                        <p:strVal val="visible"/>
                                      </p:to>
                                    </p:set>
                                    <p:animEffect transition="in" filter="checkerboard(across)">
                                      <p:cBhvr>
                                        <p:cTn id="22" dur="5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autoUpdateAnimBg="0"/>
      <p:bldP spid="35844" grpId="0" autoUpdateAnimBg="0"/>
      <p:bldP spid="35845" grpId="0" animBg="1" autoUpdateAnimBg="0"/>
      <p:bldP spid="3584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457200" y="457200"/>
            <a:ext cx="8305800"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a:solidFill>
                  <a:srgbClr val="FF3399"/>
                </a:solidFill>
              </a:rPr>
              <a:t>Example 8:</a:t>
            </a:r>
            <a:r>
              <a:rPr lang="en-US" sz="3000">
                <a:solidFill>
                  <a:schemeClr val="accent2"/>
                </a:solidFill>
              </a:rPr>
              <a:t> The Degree of Reading Power (DRP) is a test of the reading ability of children.  Here are DRP scores for a random sample of 44 third-grade students in a suburban district:</a:t>
            </a:r>
          </a:p>
          <a:p>
            <a:pPr algn="ctr">
              <a:spcBef>
                <a:spcPct val="50000"/>
              </a:spcBef>
            </a:pPr>
            <a:r>
              <a:rPr lang="en-US" sz="3000">
                <a:solidFill>
                  <a:srgbClr val="FF3399"/>
                </a:solidFill>
              </a:rPr>
              <a:t>(data on note page)</a:t>
            </a:r>
          </a:p>
          <a:p>
            <a:pPr>
              <a:spcBef>
                <a:spcPct val="50000"/>
              </a:spcBef>
            </a:pPr>
            <a:r>
              <a:rPr lang="en-US" sz="3000">
                <a:solidFill>
                  <a:schemeClr val="accent2"/>
                </a:solidFill>
              </a:rPr>
              <a:t>At the </a:t>
            </a:r>
            <a:r>
              <a:rPr lang="en-US" sz="3000">
                <a:solidFill>
                  <a:schemeClr val="accent2"/>
                </a:solidFill>
                <a:latin typeface="Symbol" pitchFamily="18" charset="2"/>
              </a:rPr>
              <a:t>a</a:t>
            </a:r>
            <a:r>
              <a:rPr lang="en-US" sz="3000">
                <a:solidFill>
                  <a:schemeClr val="accent2"/>
                </a:solidFill>
              </a:rPr>
              <a:t> = .1, is there sufficient evidence to suggest that this district’s third graders reading ability is different than the national mean of 34?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609600"/>
            <a:ext cx="7924800" cy="838200"/>
          </a:xfrm>
        </p:spPr>
        <p:txBody>
          <a:bodyPr/>
          <a:lstStyle/>
          <a:p>
            <a:pPr algn="l"/>
            <a:r>
              <a:rPr lang="en-US" sz="4000" b="1">
                <a:solidFill>
                  <a:srgbClr val="CC0099"/>
                </a:solidFill>
                <a:effectLst>
                  <a:outerShdw blurRad="38100" dist="38100" dir="2700000" algn="tl">
                    <a:srgbClr val="000000"/>
                  </a:outerShdw>
                </a:effectLst>
                <a:latin typeface="Comic Sans MS" pitchFamily="66" charset="0"/>
              </a:rPr>
              <a:t>What are hypothesis tests?</a:t>
            </a:r>
          </a:p>
        </p:txBody>
      </p:sp>
      <p:sp>
        <p:nvSpPr>
          <p:cNvPr id="4099" name="Rectangle 3"/>
          <p:cNvSpPr>
            <a:spLocks noGrp="1" noChangeArrowheads="1"/>
          </p:cNvSpPr>
          <p:nvPr>
            <p:ph type="body" idx="1"/>
          </p:nvPr>
        </p:nvSpPr>
        <p:spPr>
          <a:xfrm>
            <a:off x="304800" y="1524000"/>
            <a:ext cx="8153400" cy="4572000"/>
          </a:xfrm>
        </p:spPr>
        <p:txBody>
          <a:bodyPr/>
          <a:lstStyle/>
          <a:p>
            <a:pPr marL="1588" indent="-1588">
              <a:lnSpc>
                <a:spcPct val="90000"/>
              </a:lnSpc>
              <a:buFontTx/>
              <a:buNone/>
            </a:pPr>
            <a:r>
              <a:rPr lang="en-US" sz="4000">
                <a:solidFill>
                  <a:schemeClr val="accent2"/>
                </a:solidFill>
                <a:latin typeface="Comic Sans MS" pitchFamily="66" charset="0"/>
              </a:rPr>
              <a:t>	</a:t>
            </a:r>
            <a:r>
              <a:rPr lang="en-US" sz="3700">
                <a:solidFill>
                  <a:schemeClr val="accent2"/>
                </a:solidFill>
                <a:latin typeface="Comic Sans MS" pitchFamily="66" charset="0"/>
              </a:rPr>
              <a:t>Calculations that tell us if a value, x, occurs by </a:t>
            </a:r>
            <a:r>
              <a:rPr lang="en-US" sz="3700" b="1">
                <a:solidFill>
                  <a:srgbClr val="FF3300"/>
                </a:solidFill>
                <a:latin typeface="Comic Sans MS" pitchFamily="66" charset="0"/>
              </a:rPr>
              <a:t>random chance</a:t>
            </a:r>
            <a:r>
              <a:rPr lang="en-US" sz="3700">
                <a:solidFill>
                  <a:schemeClr val="accent2"/>
                </a:solidFill>
                <a:latin typeface="Comic Sans MS" pitchFamily="66" charset="0"/>
              </a:rPr>
              <a:t> or not – if it is </a:t>
            </a:r>
            <a:r>
              <a:rPr lang="en-US" sz="3700" b="1">
                <a:solidFill>
                  <a:srgbClr val="9900CC"/>
                </a:solidFill>
                <a:latin typeface="Comic Sans MS" pitchFamily="66" charset="0"/>
              </a:rPr>
              <a:t>statistically significant</a:t>
            </a:r>
          </a:p>
          <a:p>
            <a:pPr marL="1588" indent="-1588">
              <a:lnSpc>
                <a:spcPct val="90000"/>
              </a:lnSpc>
              <a:buFontTx/>
              <a:buNone/>
            </a:pPr>
            <a:r>
              <a:rPr lang="en-US" sz="3700">
                <a:solidFill>
                  <a:schemeClr val="accent2"/>
                </a:solidFill>
                <a:latin typeface="Comic Sans MS" pitchFamily="66" charset="0"/>
              </a:rPr>
              <a:t>Is it . . .</a:t>
            </a:r>
          </a:p>
          <a:p>
            <a:pPr lvl="1">
              <a:lnSpc>
                <a:spcPct val="90000"/>
              </a:lnSpc>
            </a:pPr>
            <a:r>
              <a:rPr lang="en-US" sz="3700">
                <a:solidFill>
                  <a:schemeClr val="accent2"/>
                </a:solidFill>
                <a:latin typeface="Comic Sans MS" pitchFamily="66" charset="0"/>
              </a:rPr>
              <a:t>a random occurrence due to natural variation?</a:t>
            </a:r>
          </a:p>
          <a:p>
            <a:pPr lvl="1">
              <a:lnSpc>
                <a:spcPct val="90000"/>
              </a:lnSpc>
            </a:pPr>
            <a:r>
              <a:rPr lang="en-US" sz="3700">
                <a:solidFill>
                  <a:schemeClr val="accent2"/>
                </a:solidFill>
                <a:latin typeface="Comic Sans MS" pitchFamily="66" charset="0"/>
              </a:rPr>
              <a:t>a biased occurrence due to some other reason?</a:t>
            </a:r>
          </a:p>
        </p:txBody>
      </p:sp>
      <p:sp>
        <p:nvSpPr>
          <p:cNvPr id="4100" name="Line 4"/>
          <p:cNvSpPr>
            <a:spLocks noChangeShapeType="1"/>
          </p:cNvSpPr>
          <p:nvPr/>
        </p:nvSpPr>
        <p:spPr bwMode="auto">
          <a:xfrm>
            <a:off x="7924800" y="1676400"/>
            <a:ext cx="304800"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10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4267200"/>
            <a:ext cx="3581400" cy="238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2" name="AutoShape 6"/>
          <p:cNvSpPr>
            <a:spLocks noChangeArrowheads="1"/>
          </p:cNvSpPr>
          <p:nvPr/>
        </p:nvSpPr>
        <p:spPr bwMode="auto">
          <a:xfrm>
            <a:off x="609600" y="3505200"/>
            <a:ext cx="7315200" cy="1600200"/>
          </a:xfrm>
          <a:prstGeom prst="wedgeRoundRectCallout">
            <a:avLst>
              <a:gd name="adj1" fmla="val -3343"/>
              <a:gd name="adj2" fmla="val -83333"/>
              <a:gd name="adj3" fmla="val 16667"/>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3000" b="1">
                <a:solidFill>
                  <a:srgbClr val="FFFF00"/>
                </a:solidFill>
              </a:rPr>
              <a:t>Statistically significant means that it is </a:t>
            </a:r>
            <a:r>
              <a:rPr lang="en-US" sz="3000" b="1">
                <a:solidFill>
                  <a:srgbClr val="66CCFF"/>
                </a:solidFill>
                <a:effectLst>
                  <a:outerShdw blurRad="38100" dist="38100" dir="2700000" algn="tl">
                    <a:srgbClr val="000000"/>
                  </a:outerShdw>
                </a:effectLst>
              </a:rPr>
              <a:t>NOT</a:t>
            </a:r>
            <a:r>
              <a:rPr lang="en-US" sz="3000" b="1">
                <a:solidFill>
                  <a:srgbClr val="FFFF00"/>
                </a:solidFill>
              </a:rPr>
              <a:t> a random chance occurrence!</a:t>
            </a:r>
          </a:p>
        </p:txBody>
      </p:sp>
      <p:sp>
        <p:nvSpPr>
          <p:cNvPr id="4103" name="AutoShape 7"/>
          <p:cNvSpPr>
            <a:spLocks noChangeArrowheads="1"/>
          </p:cNvSpPr>
          <p:nvPr/>
        </p:nvSpPr>
        <p:spPr bwMode="auto">
          <a:xfrm>
            <a:off x="4800600" y="4800600"/>
            <a:ext cx="3048000" cy="2057400"/>
          </a:xfrm>
          <a:custGeom>
            <a:avLst/>
            <a:gdLst>
              <a:gd name="G0" fmla="+- 2160 0 0"/>
              <a:gd name="G1" fmla="+- 21600 0 2160"/>
              <a:gd name="G2" fmla="+- 21600 0 216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60" y="10800"/>
                </a:moveTo>
                <a:cubicBezTo>
                  <a:pt x="2160" y="15572"/>
                  <a:pt x="6028" y="19440"/>
                  <a:pt x="10800" y="19440"/>
                </a:cubicBezTo>
                <a:cubicBezTo>
                  <a:pt x="15572" y="19440"/>
                  <a:pt x="19440" y="15572"/>
                  <a:pt x="19440" y="10800"/>
                </a:cubicBezTo>
                <a:cubicBezTo>
                  <a:pt x="19440" y="6028"/>
                  <a:pt x="15572" y="2160"/>
                  <a:pt x="10800" y="2160"/>
                </a:cubicBezTo>
                <a:cubicBezTo>
                  <a:pt x="6028" y="2160"/>
                  <a:pt x="2160" y="6028"/>
                  <a:pt x="2160" y="10800"/>
                </a:cubicBezTo>
                <a:close/>
              </a:path>
            </a:pathLst>
          </a:custGeom>
          <a:solidFill>
            <a:srgbClr val="FFFF00"/>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AutoShape 8"/>
          <p:cNvSpPr>
            <a:spLocks noChangeArrowheads="1"/>
          </p:cNvSpPr>
          <p:nvPr/>
        </p:nvSpPr>
        <p:spPr bwMode="auto">
          <a:xfrm>
            <a:off x="2743200" y="1524000"/>
            <a:ext cx="5867400" cy="2286000"/>
          </a:xfrm>
          <a:prstGeom prst="cloudCallout">
            <a:avLst>
              <a:gd name="adj1" fmla="val 10523"/>
              <a:gd name="adj2" fmla="val 96667"/>
            </a:avLst>
          </a:prstGeom>
          <a:solidFill>
            <a:srgbClr val="FFFF00"/>
          </a:solidFill>
          <a:ln w="2857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3000" b="1">
                <a:solidFill>
                  <a:schemeClr val="accent2"/>
                </a:solidFill>
              </a:rPr>
              <a:t>Is it one of the sample means that are likely to occur?</a:t>
            </a:r>
          </a:p>
        </p:txBody>
      </p:sp>
      <p:sp>
        <p:nvSpPr>
          <p:cNvPr id="4105" name="AutoShape 9"/>
          <p:cNvSpPr>
            <a:spLocks noChangeArrowheads="1"/>
          </p:cNvSpPr>
          <p:nvPr/>
        </p:nvSpPr>
        <p:spPr bwMode="auto">
          <a:xfrm>
            <a:off x="609600" y="3505200"/>
            <a:ext cx="4876800" cy="1828800"/>
          </a:xfrm>
          <a:prstGeom prst="cloudCallout">
            <a:avLst>
              <a:gd name="adj1" fmla="val 31250"/>
              <a:gd name="adj2" fmla="val 90801"/>
            </a:avLst>
          </a:prstGeom>
          <a:solidFill>
            <a:srgbClr val="9900CC"/>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3000" b="1">
                <a:solidFill>
                  <a:schemeClr val="bg1"/>
                </a:solidFill>
              </a:rPr>
              <a:t>Is it one that isn’t likely to occur?</a:t>
            </a:r>
          </a:p>
        </p:txBody>
      </p:sp>
      <p:sp>
        <p:nvSpPr>
          <p:cNvPr id="4106" name="AutoShape 10"/>
          <p:cNvSpPr>
            <a:spLocks noChangeArrowheads="1"/>
          </p:cNvSpPr>
          <p:nvPr/>
        </p:nvSpPr>
        <p:spPr bwMode="auto">
          <a:xfrm>
            <a:off x="4270375" y="6019800"/>
            <a:ext cx="1219200" cy="838200"/>
          </a:xfrm>
          <a:custGeom>
            <a:avLst/>
            <a:gdLst>
              <a:gd name="G0" fmla="+- 3769 0 0"/>
              <a:gd name="G1" fmla="+- 21600 0 3769"/>
              <a:gd name="G2" fmla="+- 21600 0 3769"/>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69" y="10800"/>
                </a:moveTo>
                <a:cubicBezTo>
                  <a:pt x="3769" y="14683"/>
                  <a:pt x="6917" y="17831"/>
                  <a:pt x="10800" y="17831"/>
                </a:cubicBezTo>
                <a:cubicBezTo>
                  <a:pt x="14683" y="17831"/>
                  <a:pt x="17831" y="14683"/>
                  <a:pt x="17831" y="10800"/>
                </a:cubicBezTo>
                <a:cubicBezTo>
                  <a:pt x="17831" y="6917"/>
                  <a:pt x="14683" y="3769"/>
                  <a:pt x="10800" y="3769"/>
                </a:cubicBezTo>
                <a:cubicBezTo>
                  <a:pt x="6917" y="3769"/>
                  <a:pt x="3769" y="6917"/>
                  <a:pt x="3769" y="10800"/>
                </a:cubicBezTo>
                <a:close/>
              </a:path>
            </a:pathLst>
          </a:custGeom>
          <a:solidFill>
            <a:srgbClr val="9900CC"/>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AutoShape 11"/>
          <p:cNvSpPr>
            <a:spLocks noChangeArrowheads="1"/>
          </p:cNvSpPr>
          <p:nvPr/>
        </p:nvSpPr>
        <p:spPr bwMode="auto">
          <a:xfrm>
            <a:off x="7162800" y="6019800"/>
            <a:ext cx="1219200" cy="838200"/>
          </a:xfrm>
          <a:custGeom>
            <a:avLst/>
            <a:gdLst>
              <a:gd name="G0" fmla="+- 3769 0 0"/>
              <a:gd name="G1" fmla="+- 21600 0 3769"/>
              <a:gd name="G2" fmla="+- 21600 0 3769"/>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69" y="10800"/>
                </a:moveTo>
                <a:cubicBezTo>
                  <a:pt x="3769" y="14683"/>
                  <a:pt x="6917" y="17831"/>
                  <a:pt x="10800" y="17831"/>
                </a:cubicBezTo>
                <a:cubicBezTo>
                  <a:pt x="14683" y="17831"/>
                  <a:pt x="17831" y="14683"/>
                  <a:pt x="17831" y="10800"/>
                </a:cubicBezTo>
                <a:cubicBezTo>
                  <a:pt x="17831" y="6917"/>
                  <a:pt x="14683" y="3769"/>
                  <a:pt x="10800" y="3769"/>
                </a:cubicBezTo>
                <a:cubicBezTo>
                  <a:pt x="6917" y="3769"/>
                  <a:pt x="3769" y="6917"/>
                  <a:pt x="3769" y="10800"/>
                </a:cubicBezTo>
                <a:close/>
              </a:path>
            </a:pathLst>
          </a:custGeom>
          <a:solidFill>
            <a:srgbClr val="9900CC"/>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0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102"/>
                                        </p:tgtEl>
                                        <p:attrNameLst>
                                          <p:attrName>style.visibility</p:attrName>
                                        </p:attrNameLst>
                                      </p:cBhvr>
                                      <p:to>
                                        <p:strVal val="visible"/>
                                      </p:to>
                                    </p:set>
                                    <p:animEffect transition="in" filter="dissolve">
                                      <p:cBhvr>
                                        <p:cTn id="13" dur="500"/>
                                        <p:tgtEl>
                                          <p:spTgt spid="410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xit" presetSubtype="0" fill="hold" grpId="1" nodeType="clickEffect">
                                  <p:stCondLst>
                                    <p:cond delay="0"/>
                                  </p:stCondLst>
                                  <p:childTnLst>
                                    <p:animEffect transition="out" filter="dissolve">
                                      <p:cBhvr>
                                        <p:cTn id="17" dur="500"/>
                                        <p:tgtEl>
                                          <p:spTgt spid="4102"/>
                                        </p:tgtEl>
                                      </p:cBhvr>
                                    </p:animEffect>
                                    <p:set>
                                      <p:cBhvr>
                                        <p:cTn id="18" dur="1" fill="hold">
                                          <p:stCondLst>
                                            <p:cond delay="499"/>
                                          </p:stCondLst>
                                        </p:cTn>
                                        <p:tgtEl>
                                          <p:spTgt spid="4102"/>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9">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101"/>
                                        </p:tgtEl>
                                        <p:attrNameLst>
                                          <p:attrName>style.visibility</p:attrName>
                                        </p:attrNameLst>
                                      </p:cBhvr>
                                      <p:to>
                                        <p:strVal val="visible"/>
                                      </p:to>
                                    </p:set>
                                  </p:childTnLst>
                                </p:cTn>
                              </p:par>
                            </p:childTnLst>
                          </p:cTn>
                        </p:par>
                        <p:par>
                          <p:cTn id="27" fill="hold" nodeType="afterGroup">
                            <p:stCondLst>
                              <p:cond delay="0"/>
                            </p:stCondLst>
                            <p:childTnLst>
                              <p:par>
                                <p:cTn id="28" presetID="9" presetClass="entr" presetSubtype="0" fill="hold" grpId="0" nodeType="afterEffect">
                                  <p:stCondLst>
                                    <p:cond delay="500"/>
                                  </p:stCondLst>
                                  <p:childTnLst>
                                    <p:set>
                                      <p:cBhvr>
                                        <p:cTn id="29" dur="1" fill="hold">
                                          <p:stCondLst>
                                            <p:cond delay="0"/>
                                          </p:stCondLst>
                                        </p:cTn>
                                        <p:tgtEl>
                                          <p:spTgt spid="4104"/>
                                        </p:tgtEl>
                                        <p:attrNameLst>
                                          <p:attrName>style.visibility</p:attrName>
                                        </p:attrNameLst>
                                      </p:cBhvr>
                                      <p:to>
                                        <p:strVal val="visible"/>
                                      </p:to>
                                    </p:set>
                                    <p:animEffect transition="in" filter="dissolve">
                                      <p:cBhvr>
                                        <p:cTn id="30" dur="500"/>
                                        <p:tgtEl>
                                          <p:spTgt spid="4104"/>
                                        </p:tgtEl>
                                      </p:cBhvr>
                                    </p:animEffect>
                                  </p:childTnLst>
                                </p:cTn>
                              </p:par>
                            </p:childTnLst>
                          </p:cTn>
                        </p:par>
                        <p:par>
                          <p:cTn id="31" fill="hold" nodeType="afterGroup">
                            <p:stCondLst>
                              <p:cond delay="1000"/>
                            </p:stCondLst>
                            <p:childTnLst>
                              <p:par>
                                <p:cTn id="32" presetID="22" presetClass="entr" presetSubtype="1" fill="hold" grpId="0" nodeType="afterEffect">
                                  <p:stCondLst>
                                    <p:cond delay="0"/>
                                  </p:stCondLst>
                                  <p:childTnLst>
                                    <p:set>
                                      <p:cBhvr>
                                        <p:cTn id="33" dur="1" fill="hold">
                                          <p:stCondLst>
                                            <p:cond delay="0"/>
                                          </p:stCondLst>
                                        </p:cTn>
                                        <p:tgtEl>
                                          <p:spTgt spid="4103"/>
                                        </p:tgtEl>
                                        <p:attrNameLst>
                                          <p:attrName>style.visibility</p:attrName>
                                        </p:attrNameLst>
                                      </p:cBhvr>
                                      <p:to>
                                        <p:strVal val="visible"/>
                                      </p:to>
                                    </p:set>
                                    <p:animEffect transition="in" filter="wipe(up)">
                                      <p:cBhvr>
                                        <p:cTn id="34" dur="500"/>
                                        <p:tgtEl>
                                          <p:spTgt spid="4103"/>
                                        </p:tgtEl>
                                      </p:cBhvr>
                                    </p:animEffect>
                                  </p:childTnLst>
                                  <p:subTnLst>
                                    <p:set>
                                      <p:cBhvr override="childStyle">
                                        <p:cTn dur="1" fill="hold" display="0" masterRel="nextClick" afterEffect="1"/>
                                        <p:tgtEl>
                                          <p:spTgt spid="4103"/>
                                        </p:tgtEl>
                                        <p:attrNameLst>
                                          <p:attrName>style.visibility</p:attrName>
                                        </p:attrNameLst>
                                      </p:cBhvr>
                                      <p:to>
                                        <p:strVal val="hidden"/>
                                      </p:to>
                                    </p:set>
                                  </p:sub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xit" presetSubtype="0" fill="hold" grpId="1" nodeType="clickEffect">
                                  <p:stCondLst>
                                    <p:cond delay="0"/>
                                  </p:stCondLst>
                                  <p:childTnLst>
                                    <p:animEffect transition="out" filter="dissolve">
                                      <p:cBhvr>
                                        <p:cTn id="38" dur="500"/>
                                        <p:tgtEl>
                                          <p:spTgt spid="4104"/>
                                        </p:tgtEl>
                                      </p:cBhvr>
                                    </p:animEffect>
                                    <p:set>
                                      <p:cBhvr>
                                        <p:cTn id="39" dur="1" fill="hold">
                                          <p:stCondLst>
                                            <p:cond delay="499"/>
                                          </p:stCondLst>
                                        </p:cTn>
                                        <p:tgtEl>
                                          <p:spTgt spid="4104"/>
                                        </p:tgtEl>
                                        <p:attrNameLst>
                                          <p:attrName>style.visibility</p:attrName>
                                        </p:attrNameLst>
                                      </p:cBhvr>
                                      <p:to>
                                        <p:strVal val="hidden"/>
                                      </p:to>
                                    </p:set>
                                  </p:childTnLst>
                                </p:cTn>
                              </p:par>
                              <p:par>
                                <p:cTn id="40" presetID="1" presetClass="entr" presetSubtype="0" fill="hold" grpId="0" nodeType="withEffect">
                                  <p:stCondLst>
                                    <p:cond delay="0"/>
                                  </p:stCondLst>
                                  <p:childTnLst>
                                    <p:set>
                                      <p:cBhvr>
                                        <p:cTn id="41" dur="1" fill="hold">
                                          <p:stCondLst>
                                            <p:cond delay="0"/>
                                          </p:stCondLst>
                                        </p:cTn>
                                        <p:tgtEl>
                                          <p:spTgt spid="4099">
                                            <p:txEl>
                                              <p:pRg st="3" end="3"/>
                                            </p:txEl>
                                          </p:spTgt>
                                        </p:tgtEl>
                                        <p:attrNameLst>
                                          <p:attrName>style.visibility</p:attrName>
                                        </p:attrNameLst>
                                      </p:cBhvr>
                                      <p:to>
                                        <p:strVal val="visible"/>
                                      </p:to>
                                    </p:set>
                                  </p:childTnLst>
                                </p:cTn>
                              </p:par>
                            </p:childTnLst>
                          </p:cTn>
                        </p:par>
                        <p:par>
                          <p:cTn id="42" fill="hold" nodeType="afterGroup">
                            <p:stCondLst>
                              <p:cond delay="500"/>
                            </p:stCondLst>
                            <p:childTnLst>
                              <p:par>
                                <p:cTn id="43" presetID="9" presetClass="entr" presetSubtype="0" fill="hold" grpId="0" nodeType="afterEffect">
                                  <p:stCondLst>
                                    <p:cond delay="500"/>
                                  </p:stCondLst>
                                  <p:childTnLst>
                                    <p:set>
                                      <p:cBhvr>
                                        <p:cTn id="44" dur="1" fill="hold">
                                          <p:stCondLst>
                                            <p:cond delay="0"/>
                                          </p:stCondLst>
                                        </p:cTn>
                                        <p:tgtEl>
                                          <p:spTgt spid="4105"/>
                                        </p:tgtEl>
                                        <p:attrNameLst>
                                          <p:attrName>style.visibility</p:attrName>
                                        </p:attrNameLst>
                                      </p:cBhvr>
                                      <p:to>
                                        <p:strVal val="visible"/>
                                      </p:to>
                                    </p:set>
                                    <p:animEffect transition="in" filter="dissolve">
                                      <p:cBhvr>
                                        <p:cTn id="45" dur="500"/>
                                        <p:tgtEl>
                                          <p:spTgt spid="4105"/>
                                        </p:tgtEl>
                                      </p:cBhvr>
                                    </p:animEffect>
                                  </p:childTnLst>
                                </p:cTn>
                              </p:par>
                            </p:childTnLst>
                          </p:cTn>
                        </p:par>
                        <p:par>
                          <p:cTn id="46" fill="hold" nodeType="afterGroup">
                            <p:stCondLst>
                              <p:cond delay="1500"/>
                            </p:stCondLst>
                            <p:childTnLst>
                              <p:par>
                                <p:cTn id="47" presetID="1" presetClass="entr" presetSubtype="0" fill="hold" grpId="0" nodeType="afterEffect">
                                  <p:stCondLst>
                                    <p:cond delay="0"/>
                                  </p:stCondLst>
                                  <p:childTnLst>
                                    <p:set>
                                      <p:cBhvr>
                                        <p:cTn id="48" dur="1" fill="hold">
                                          <p:stCondLst>
                                            <p:cond delay="0"/>
                                          </p:stCondLst>
                                        </p:cTn>
                                        <p:tgtEl>
                                          <p:spTgt spid="410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bldLvl="2" autoUpdateAnimBg="0"/>
      <p:bldP spid="4100" grpId="0" animBg="1"/>
      <p:bldP spid="4102" grpId="0" animBg="1"/>
      <p:bldP spid="4102" grpId="1" animBg="1"/>
      <p:bldP spid="4103" grpId="0" animBg="1"/>
      <p:bldP spid="4104" grpId="0" animBg="1"/>
      <p:bldP spid="4104" grpId="1" animBg="1"/>
      <p:bldP spid="4105" grpId="0" animBg="1"/>
      <p:bldP spid="4106" grpId="0" animBg="1"/>
      <p:bldP spid="410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304800" y="381000"/>
            <a:ext cx="7086600" cy="150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atin typeface="Times New Roman" pitchFamily="18" charset="0"/>
              </a:rPr>
              <a:t> </a:t>
            </a:r>
            <a:r>
              <a:rPr lang="en-US" sz="2200"/>
              <a:t>I have an SRS of third-graders</a:t>
            </a:r>
          </a:p>
          <a:p>
            <a:pPr>
              <a:spcBef>
                <a:spcPct val="50000"/>
              </a:spcBef>
            </a:pPr>
            <a:endParaRPr lang="en-US" sz="2200"/>
          </a:p>
          <a:p>
            <a:pPr>
              <a:spcBef>
                <a:spcPct val="50000"/>
              </a:spcBef>
            </a:pPr>
            <a:endParaRPr lang="en-US">
              <a:latin typeface="Times New Roman" pitchFamily="18" charset="0"/>
            </a:endParaRPr>
          </a:p>
        </p:txBody>
      </p:sp>
      <p:sp>
        <p:nvSpPr>
          <p:cNvPr id="38916" name="Text Box 4"/>
          <p:cNvSpPr txBox="1">
            <a:spLocks noChangeArrowheads="1"/>
          </p:cNvSpPr>
          <p:nvPr/>
        </p:nvSpPr>
        <p:spPr bwMode="auto">
          <a:xfrm>
            <a:off x="304800" y="762000"/>
            <a:ext cx="78486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sz="2200"/>
              <a:t>Since the sample size is large, the sampling distribution is approximately normally distributed</a:t>
            </a:r>
          </a:p>
          <a:p>
            <a:pPr>
              <a:spcBef>
                <a:spcPct val="50000"/>
              </a:spcBef>
            </a:pPr>
            <a:r>
              <a:rPr lang="en-US" sz="2200"/>
              <a:t>OR</a:t>
            </a:r>
          </a:p>
          <a:p>
            <a:pPr>
              <a:spcBef>
                <a:spcPct val="50000"/>
              </a:spcBef>
              <a:buFontTx/>
              <a:buChar char="•"/>
            </a:pPr>
            <a:r>
              <a:rPr lang="en-US" sz="2200"/>
              <a:t>Since the histogram is unimodal with no outliers, the sampling distribution is approximately normally distributed</a:t>
            </a:r>
          </a:p>
        </p:txBody>
      </p:sp>
      <p:sp>
        <p:nvSpPr>
          <p:cNvPr id="38917" name="Text Box 5"/>
          <p:cNvSpPr txBox="1">
            <a:spLocks noChangeArrowheads="1"/>
          </p:cNvSpPr>
          <p:nvPr/>
        </p:nvSpPr>
        <p:spPr bwMode="auto">
          <a:xfrm>
            <a:off x="304800" y="2971800"/>
            <a:ext cx="3352800" cy="96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atin typeface="Times New Roman" pitchFamily="18" charset="0"/>
              </a:rPr>
              <a:t> </a:t>
            </a:r>
            <a:r>
              <a:rPr lang="en-US">
                <a:latin typeface="Symbol" pitchFamily="18" charset="2"/>
              </a:rPr>
              <a:t>s</a:t>
            </a:r>
            <a:r>
              <a:rPr lang="en-US">
                <a:latin typeface="Times New Roman" pitchFamily="18" charset="0"/>
              </a:rPr>
              <a:t> </a:t>
            </a:r>
            <a:r>
              <a:rPr lang="en-US" sz="2200"/>
              <a:t>is unknown</a:t>
            </a:r>
          </a:p>
          <a:p>
            <a:pPr>
              <a:spcBef>
                <a:spcPct val="50000"/>
              </a:spcBef>
            </a:pPr>
            <a:endParaRPr lang="en-US" sz="2200"/>
          </a:p>
        </p:txBody>
      </p:sp>
      <p:sp>
        <p:nvSpPr>
          <p:cNvPr id="38918" name="AutoShape 6"/>
          <p:cNvSpPr>
            <a:spLocks noChangeArrowheads="1"/>
          </p:cNvSpPr>
          <p:nvPr/>
        </p:nvSpPr>
        <p:spPr bwMode="auto">
          <a:xfrm>
            <a:off x="4953000" y="228600"/>
            <a:ext cx="1219200" cy="609600"/>
          </a:xfrm>
          <a:prstGeom prst="wedgeRoundRectCallout">
            <a:avLst>
              <a:gd name="adj1" fmla="val -153514"/>
              <a:gd name="adj2" fmla="val 20574"/>
              <a:gd name="adj3" fmla="val 16667"/>
            </a:avLst>
          </a:prstGeom>
          <a:solidFill>
            <a:srgbClr val="99FF66"/>
          </a:solidFill>
          <a:ln w="381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SRS?</a:t>
            </a:r>
          </a:p>
        </p:txBody>
      </p:sp>
      <p:sp>
        <p:nvSpPr>
          <p:cNvPr id="38919" name="AutoShape 7"/>
          <p:cNvSpPr>
            <a:spLocks noChangeArrowheads="1"/>
          </p:cNvSpPr>
          <p:nvPr/>
        </p:nvSpPr>
        <p:spPr bwMode="auto">
          <a:xfrm>
            <a:off x="6705600" y="609600"/>
            <a:ext cx="2057400" cy="1219200"/>
          </a:xfrm>
          <a:prstGeom prst="wedgeRoundRectCallout">
            <a:avLst>
              <a:gd name="adj1" fmla="val -127083"/>
              <a:gd name="adj2" fmla="val 7551"/>
              <a:gd name="adj3" fmla="val 16667"/>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Normal?</a:t>
            </a:r>
          </a:p>
          <a:p>
            <a:pPr algn="ctr"/>
            <a:r>
              <a:rPr lang="en-US"/>
              <a:t>How do you know?</a:t>
            </a:r>
          </a:p>
        </p:txBody>
      </p:sp>
      <p:sp>
        <p:nvSpPr>
          <p:cNvPr id="38920" name="AutoShape 8"/>
          <p:cNvSpPr>
            <a:spLocks noChangeArrowheads="1"/>
          </p:cNvSpPr>
          <p:nvPr/>
        </p:nvSpPr>
        <p:spPr bwMode="auto">
          <a:xfrm>
            <a:off x="3962400" y="1676400"/>
            <a:ext cx="1905000" cy="1066800"/>
          </a:xfrm>
          <a:prstGeom prst="wedgeEllipseCallout">
            <a:avLst>
              <a:gd name="adj1" fmla="val -139750"/>
              <a:gd name="adj2" fmla="val 81398"/>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Do you know </a:t>
            </a:r>
            <a:r>
              <a:rPr lang="en-US">
                <a:latin typeface="Symbol" pitchFamily="18" charset="2"/>
              </a:rPr>
              <a:t>s</a:t>
            </a:r>
            <a:r>
              <a:rPr lang="en-US"/>
              <a:t>?</a:t>
            </a:r>
          </a:p>
        </p:txBody>
      </p:sp>
      <p:sp>
        <p:nvSpPr>
          <p:cNvPr id="38922" name="AutoShape 10"/>
          <p:cNvSpPr>
            <a:spLocks noChangeArrowheads="1"/>
          </p:cNvSpPr>
          <p:nvPr/>
        </p:nvSpPr>
        <p:spPr bwMode="auto">
          <a:xfrm>
            <a:off x="5638800" y="2209800"/>
            <a:ext cx="3200400" cy="1905000"/>
          </a:xfrm>
          <a:prstGeom prst="wedgeRoundRectCallout">
            <a:avLst>
              <a:gd name="adj1" fmla="val -130356"/>
              <a:gd name="adj2" fmla="val 34000"/>
              <a:gd name="adj3" fmla="val 16667"/>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What are your hypothesis statements?  Is there a key word?</a:t>
            </a:r>
          </a:p>
        </p:txBody>
      </p:sp>
      <p:graphicFrame>
        <p:nvGraphicFramePr>
          <p:cNvPr id="38923" name="Object 11"/>
          <p:cNvGraphicFramePr>
            <a:graphicFrameLocks noChangeAspect="1"/>
          </p:cNvGraphicFramePr>
          <p:nvPr/>
        </p:nvGraphicFramePr>
        <p:xfrm>
          <a:off x="790575" y="4338638"/>
          <a:ext cx="3216275" cy="1244600"/>
        </p:xfrm>
        <a:graphic>
          <a:graphicData uri="http://schemas.openxmlformats.org/presentationml/2006/ole">
            <mc:AlternateContent xmlns:mc="http://schemas.openxmlformats.org/markup-compatibility/2006">
              <mc:Choice xmlns:v="urn:schemas-microsoft-com:vml" Requires="v">
                <p:oleObj spid="_x0000_s38933" name="Equation" r:id="rId3" imgW="1117440" imgH="431640" progId="Equation.3">
                  <p:embed/>
                </p:oleObj>
              </mc:Choice>
              <mc:Fallback>
                <p:oleObj name="Equation" r:id="rId3" imgW="1117440" imgH="431640" progId="Equation.3">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575" y="4338638"/>
                        <a:ext cx="3216275" cy="124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24" name="AutoShape 12"/>
          <p:cNvSpPr>
            <a:spLocks noChangeArrowheads="1"/>
          </p:cNvSpPr>
          <p:nvPr/>
        </p:nvSpPr>
        <p:spPr bwMode="auto">
          <a:xfrm>
            <a:off x="5562600" y="4191000"/>
            <a:ext cx="3200400" cy="1143000"/>
          </a:xfrm>
          <a:prstGeom prst="wedgeEllipseCallout">
            <a:avLst>
              <a:gd name="adj1" fmla="val -93352"/>
              <a:gd name="adj2" fmla="val 3611"/>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Plug values into formula.</a:t>
            </a:r>
          </a:p>
        </p:txBody>
      </p:sp>
      <p:sp>
        <p:nvSpPr>
          <p:cNvPr id="38925" name="Text Box 13"/>
          <p:cNvSpPr txBox="1">
            <a:spLocks noChangeArrowheads="1"/>
          </p:cNvSpPr>
          <p:nvPr/>
        </p:nvSpPr>
        <p:spPr bwMode="auto">
          <a:xfrm>
            <a:off x="609600" y="5562600"/>
            <a:ext cx="701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p-value = tcdf(.6467,1E99,43)=.2606(2)=.5212</a:t>
            </a:r>
          </a:p>
        </p:txBody>
      </p:sp>
      <p:sp>
        <p:nvSpPr>
          <p:cNvPr id="38926" name="AutoShape 14"/>
          <p:cNvSpPr>
            <a:spLocks noChangeArrowheads="1"/>
          </p:cNvSpPr>
          <p:nvPr/>
        </p:nvSpPr>
        <p:spPr bwMode="auto">
          <a:xfrm>
            <a:off x="5867400" y="5715000"/>
            <a:ext cx="2895600" cy="914400"/>
          </a:xfrm>
          <a:prstGeom prst="wedgeRoundRectCallout">
            <a:avLst>
              <a:gd name="adj1" fmla="val -77958"/>
              <a:gd name="adj2" fmla="val -31597"/>
              <a:gd name="adj3" fmla="val 16667"/>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Use tcdf to calculate p-value.</a:t>
            </a:r>
          </a:p>
        </p:txBody>
      </p:sp>
      <p:sp>
        <p:nvSpPr>
          <p:cNvPr id="38927" name="Text Box 15"/>
          <p:cNvSpPr txBox="1">
            <a:spLocks noChangeArrowheads="1"/>
          </p:cNvSpPr>
          <p:nvPr/>
        </p:nvSpPr>
        <p:spPr bwMode="auto">
          <a:xfrm>
            <a:off x="533400" y="61722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Symbol" pitchFamily="18" charset="2"/>
              </a:rPr>
              <a:t>a</a:t>
            </a:r>
            <a:r>
              <a:rPr lang="en-US"/>
              <a:t> = .1</a:t>
            </a:r>
          </a:p>
        </p:txBody>
      </p:sp>
      <p:pic>
        <p:nvPicPr>
          <p:cNvPr id="38928"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0200" y="1219200"/>
            <a:ext cx="1676400"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8931" name="Group 19"/>
          <p:cNvGrpSpPr>
            <a:grpSpLocks/>
          </p:cNvGrpSpPr>
          <p:nvPr/>
        </p:nvGrpSpPr>
        <p:grpSpPr bwMode="auto">
          <a:xfrm>
            <a:off x="457200" y="3429000"/>
            <a:ext cx="7924800" cy="1552575"/>
            <a:chOff x="240" y="2112"/>
            <a:chExt cx="4992" cy="978"/>
          </a:xfrm>
        </p:grpSpPr>
        <p:sp>
          <p:nvSpPr>
            <p:cNvPr id="38921" name="Text Box 9"/>
            <p:cNvSpPr txBox="1">
              <a:spLocks noChangeArrowheads="1"/>
            </p:cNvSpPr>
            <p:nvPr/>
          </p:nvSpPr>
          <p:spPr bwMode="auto">
            <a:xfrm>
              <a:off x="240" y="2112"/>
              <a:ext cx="4992" cy="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H</a:t>
              </a:r>
              <a:r>
                <a:rPr lang="en-US" baseline="-25000"/>
                <a:t>0</a:t>
              </a:r>
              <a:r>
                <a:rPr lang="en-US"/>
                <a:t>: </a:t>
              </a:r>
              <a:r>
                <a:rPr lang="en-US">
                  <a:latin typeface="Symbol" pitchFamily="18" charset="2"/>
                </a:rPr>
                <a:t>m</a:t>
              </a:r>
              <a:r>
                <a:rPr lang="en-US"/>
                <a:t> = 34	where </a:t>
              </a:r>
              <a:r>
                <a:rPr lang="en-US">
                  <a:latin typeface="Symbol" pitchFamily="18" charset="2"/>
                </a:rPr>
                <a:t>m</a:t>
              </a:r>
              <a:r>
                <a:rPr lang="en-US"/>
                <a:t> is the true mean reading</a:t>
              </a:r>
            </a:p>
            <a:p>
              <a:pPr>
                <a:spcBef>
                  <a:spcPct val="50000"/>
                </a:spcBef>
              </a:pPr>
              <a:r>
                <a:rPr lang="en-US"/>
                <a:t>H</a:t>
              </a:r>
              <a:r>
                <a:rPr lang="en-US" baseline="-25000"/>
                <a:t>a</a:t>
              </a:r>
              <a:r>
                <a:rPr lang="en-US"/>
                <a:t>: </a:t>
              </a:r>
              <a:r>
                <a:rPr lang="en-US">
                  <a:latin typeface="Symbol" pitchFamily="18" charset="2"/>
                </a:rPr>
                <a:t>m</a:t>
              </a:r>
              <a:r>
                <a:rPr lang="en-US"/>
                <a:t> = 34 	ability of the district’s third-graders</a:t>
              </a:r>
            </a:p>
            <a:p>
              <a:pPr>
                <a:spcBef>
                  <a:spcPct val="50000"/>
                </a:spcBef>
              </a:pPr>
              <a:r>
                <a:rPr lang="en-US">
                  <a:latin typeface="Times New Roman" pitchFamily="18" charset="0"/>
                </a:rPr>
                <a:t>     </a:t>
              </a:r>
            </a:p>
          </p:txBody>
        </p:sp>
        <p:sp>
          <p:nvSpPr>
            <p:cNvPr id="38930" name="Line 18"/>
            <p:cNvSpPr>
              <a:spLocks noChangeShapeType="1"/>
            </p:cNvSpPr>
            <p:nvPr/>
          </p:nvSpPr>
          <p:spPr bwMode="auto">
            <a:xfrm>
              <a:off x="720" y="2544"/>
              <a:ext cx="144"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8918"/>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891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8919"/>
                                        </p:tgtEl>
                                        <p:attrNameLst>
                                          <p:attrName>style.visibility</p:attrName>
                                        </p:attrNameLst>
                                      </p:cBhvr>
                                      <p:to>
                                        <p:strVal val="visible"/>
                                      </p:to>
                                    </p:set>
                                    <p:animEffect transition="in" filter="checkerboard(across)">
                                      <p:cBhvr>
                                        <p:cTn id="13" dur="500"/>
                                        <p:tgtEl>
                                          <p:spTgt spid="38919"/>
                                        </p:tgtEl>
                                      </p:cBhvr>
                                    </p:animEffect>
                                  </p:childTnLst>
                                  <p:subTnLst>
                                    <p:set>
                                      <p:cBhvr override="childStyle">
                                        <p:cTn dur="1" fill="hold" display="0" masterRel="nextClick" afterEffect="1"/>
                                        <p:tgtEl>
                                          <p:spTgt spid="38919"/>
                                        </p:tgtEl>
                                        <p:attrNameLst>
                                          <p:attrName>style.visibility</p:attrName>
                                        </p:attrNameLst>
                                      </p:cBhvr>
                                      <p:to>
                                        <p:strVal val="hidden"/>
                                      </p:to>
                                    </p:set>
                                  </p:sub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8916"/>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8928"/>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8920"/>
                                        </p:tgtEl>
                                        <p:attrNameLst>
                                          <p:attrName>style.visibility</p:attrName>
                                        </p:attrNameLst>
                                      </p:cBhvr>
                                      <p:to>
                                        <p:strVal val="visible"/>
                                      </p:to>
                                    </p:set>
                                    <p:animEffect transition="in" filter="checkerboard(across)">
                                      <p:cBhvr>
                                        <p:cTn id="24" dur="500"/>
                                        <p:tgtEl>
                                          <p:spTgt spid="38920"/>
                                        </p:tgtEl>
                                      </p:cBhvr>
                                    </p:animEffect>
                                  </p:childTnLst>
                                  <p:subTnLst>
                                    <p:set>
                                      <p:cBhvr override="childStyle">
                                        <p:cTn dur="1" fill="hold" display="0" masterRel="nextClick" afterEffect="1"/>
                                        <p:tgtEl>
                                          <p:spTgt spid="38920"/>
                                        </p:tgtEl>
                                        <p:attrNameLst>
                                          <p:attrName>style.visibility</p:attrName>
                                        </p:attrNameLst>
                                      </p:cBhvr>
                                      <p:to>
                                        <p:strVal val="hidden"/>
                                      </p:to>
                                    </p:set>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917"/>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8922"/>
                                        </p:tgtEl>
                                        <p:attrNameLst>
                                          <p:attrName>style.visibility</p:attrName>
                                        </p:attrNameLst>
                                      </p:cBhvr>
                                      <p:to>
                                        <p:strVal val="visible"/>
                                      </p:to>
                                    </p:set>
                                    <p:animEffect transition="in" filter="checkerboard(across)">
                                      <p:cBhvr>
                                        <p:cTn id="33" dur="500"/>
                                        <p:tgtEl>
                                          <p:spTgt spid="38922"/>
                                        </p:tgtEl>
                                      </p:cBhvr>
                                    </p:animEffect>
                                  </p:childTnLst>
                                  <p:subTnLst>
                                    <p:set>
                                      <p:cBhvr override="childStyle">
                                        <p:cTn dur="1" fill="hold" display="0" masterRel="nextClick" afterEffect="1"/>
                                        <p:tgtEl>
                                          <p:spTgt spid="38922"/>
                                        </p:tgtEl>
                                        <p:attrNameLst>
                                          <p:attrName>style.visibility</p:attrName>
                                        </p:attrNameLst>
                                      </p:cBhvr>
                                      <p:to>
                                        <p:strVal val="hidden"/>
                                      </p:to>
                                    </p:set>
                                  </p:sub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38931"/>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8924"/>
                                        </p:tgtEl>
                                        <p:attrNameLst>
                                          <p:attrName>style.visibility</p:attrName>
                                        </p:attrNameLst>
                                      </p:cBhvr>
                                      <p:to>
                                        <p:strVal val="visible"/>
                                      </p:to>
                                    </p:set>
                                    <p:animEffect transition="in" filter="checkerboard(across)">
                                      <p:cBhvr>
                                        <p:cTn id="42" dur="500"/>
                                        <p:tgtEl>
                                          <p:spTgt spid="38924"/>
                                        </p:tgtEl>
                                      </p:cBhvr>
                                    </p:animEffect>
                                  </p:childTnLst>
                                  <p:subTnLst>
                                    <p:set>
                                      <p:cBhvr override="childStyle">
                                        <p:cTn dur="1" fill="hold" display="0" masterRel="nextClick" afterEffect="1"/>
                                        <p:tgtEl>
                                          <p:spTgt spid="38924"/>
                                        </p:tgtEl>
                                        <p:attrNameLst>
                                          <p:attrName>style.visibility</p:attrName>
                                        </p:attrNameLst>
                                      </p:cBhvr>
                                      <p:to>
                                        <p:strVal val="hidden"/>
                                      </p:to>
                                    </p:set>
                                  </p:sub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892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38926"/>
                                        </p:tgtEl>
                                        <p:attrNameLst>
                                          <p:attrName>style.visibility</p:attrName>
                                        </p:attrNameLst>
                                      </p:cBhvr>
                                      <p:to>
                                        <p:strVal val="visible"/>
                                      </p:to>
                                    </p:set>
                                    <p:animEffect transition="in" filter="checkerboard(across)">
                                      <p:cBhvr>
                                        <p:cTn id="51" dur="500"/>
                                        <p:tgtEl>
                                          <p:spTgt spid="38926"/>
                                        </p:tgtEl>
                                      </p:cBhvr>
                                    </p:animEffect>
                                  </p:childTnLst>
                                  <p:subTnLst>
                                    <p:set>
                                      <p:cBhvr override="childStyle">
                                        <p:cTn dur="1" fill="hold" display="0" masterRel="nextClick" afterEffect="1"/>
                                        <p:tgtEl>
                                          <p:spTgt spid="38926"/>
                                        </p:tgtEl>
                                        <p:attrNameLst>
                                          <p:attrName>style.visibility</p:attrName>
                                        </p:attrNameLst>
                                      </p:cBhvr>
                                      <p:to>
                                        <p:strVal val="hidden"/>
                                      </p:to>
                                    </p:set>
                                  </p:sub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8925"/>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38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utoUpdateAnimBg="0"/>
      <p:bldP spid="38916" grpId="0" autoUpdateAnimBg="0"/>
      <p:bldP spid="38917" grpId="0" autoUpdateAnimBg="0"/>
      <p:bldP spid="38918" grpId="0" animBg="1"/>
      <p:bldP spid="38919" grpId="0" animBg="1" autoUpdateAnimBg="0"/>
      <p:bldP spid="38920" grpId="0" animBg="1" autoUpdateAnimBg="0"/>
      <p:bldP spid="38922" grpId="0" animBg="1" autoUpdateAnimBg="0"/>
      <p:bldP spid="38924" grpId="0" animBg="1" autoUpdateAnimBg="0"/>
      <p:bldP spid="38925" grpId="0" autoUpdateAnimBg="0"/>
      <p:bldP spid="38926" grpId="0" animBg="1" autoUpdateAnimBg="0"/>
      <p:bldP spid="38927"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381000" y="457200"/>
            <a:ext cx="434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Conclusion:</a:t>
            </a:r>
          </a:p>
        </p:txBody>
      </p:sp>
      <p:sp>
        <p:nvSpPr>
          <p:cNvPr id="39939" name="AutoShape 3"/>
          <p:cNvSpPr>
            <a:spLocks noChangeArrowheads="1"/>
          </p:cNvSpPr>
          <p:nvPr/>
        </p:nvSpPr>
        <p:spPr bwMode="auto">
          <a:xfrm>
            <a:off x="4800600" y="381000"/>
            <a:ext cx="3810000" cy="990600"/>
          </a:xfrm>
          <a:prstGeom prst="wedgeRoundRectCallout">
            <a:avLst>
              <a:gd name="adj1" fmla="val -70375"/>
              <a:gd name="adj2" fmla="val 37662"/>
              <a:gd name="adj3" fmla="val 16667"/>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Compare your p-value to </a:t>
            </a:r>
            <a:r>
              <a:rPr lang="en-US">
                <a:latin typeface="Symbol" pitchFamily="18" charset="2"/>
              </a:rPr>
              <a:t>a</a:t>
            </a:r>
            <a:r>
              <a:rPr lang="en-US"/>
              <a:t> &amp; make decision</a:t>
            </a:r>
          </a:p>
        </p:txBody>
      </p:sp>
      <p:sp>
        <p:nvSpPr>
          <p:cNvPr id="39940" name="Text Box 4"/>
          <p:cNvSpPr txBox="1">
            <a:spLocks noChangeArrowheads="1"/>
          </p:cNvSpPr>
          <p:nvPr/>
        </p:nvSpPr>
        <p:spPr bwMode="auto">
          <a:xfrm>
            <a:off x="457200" y="1143000"/>
            <a:ext cx="7010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Since p-value &gt; </a:t>
            </a:r>
            <a:r>
              <a:rPr lang="en-US">
                <a:latin typeface="Symbol" pitchFamily="18" charset="2"/>
              </a:rPr>
              <a:t>a</a:t>
            </a:r>
            <a:r>
              <a:rPr lang="en-US"/>
              <a:t>, I fail to reject the null hypothesis.</a:t>
            </a:r>
          </a:p>
        </p:txBody>
      </p:sp>
      <p:sp>
        <p:nvSpPr>
          <p:cNvPr id="39941" name="AutoShape 5"/>
          <p:cNvSpPr>
            <a:spLocks noChangeArrowheads="1"/>
          </p:cNvSpPr>
          <p:nvPr/>
        </p:nvSpPr>
        <p:spPr bwMode="auto">
          <a:xfrm>
            <a:off x="4038600" y="3124200"/>
            <a:ext cx="3962400" cy="990600"/>
          </a:xfrm>
          <a:prstGeom prst="wedgeRoundRectCallout">
            <a:avLst>
              <a:gd name="adj1" fmla="val -39060"/>
              <a:gd name="adj2" fmla="val -117306"/>
              <a:gd name="adj3" fmla="val 16667"/>
            </a:avLst>
          </a:prstGeom>
          <a:solidFill>
            <a:srgbClr val="99FF66"/>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Write conclusion in context in terms of H</a:t>
            </a:r>
            <a:r>
              <a:rPr lang="en-US" baseline="-25000"/>
              <a:t>a</a:t>
            </a:r>
            <a:r>
              <a:rPr lang="en-US"/>
              <a:t>.</a:t>
            </a:r>
          </a:p>
        </p:txBody>
      </p:sp>
      <p:sp>
        <p:nvSpPr>
          <p:cNvPr id="39942" name="Text Box 6"/>
          <p:cNvSpPr txBox="1">
            <a:spLocks noChangeArrowheads="1"/>
          </p:cNvSpPr>
          <p:nvPr/>
        </p:nvSpPr>
        <p:spPr bwMode="auto">
          <a:xfrm>
            <a:off x="457200" y="1981200"/>
            <a:ext cx="8305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There is not sufficient evidence to suggest that the true mean reading ability of the district’s third-graders is different than the national mean of 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checkerboard(across)">
                                      <p:cBhvr>
                                        <p:cTn id="7" dur="500"/>
                                        <p:tgtEl>
                                          <p:spTgt spid="39939"/>
                                        </p:tgtEl>
                                      </p:cBhvr>
                                    </p:animEffect>
                                  </p:childTnLst>
                                  <p:subTnLst>
                                    <p:set>
                                      <p:cBhvr override="childStyle">
                                        <p:cTn dur="1" fill="hold" display="0" masterRel="nextClick" afterEffect="1"/>
                                        <p:tgtEl>
                                          <p:spTgt spid="39939"/>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940"/>
                                        </p:tgtEl>
                                        <p:attrNameLst>
                                          <p:attrName>style.visibility</p:attrName>
                                        </p:attrNameLst>
                                      </p:cBhvr>
                                      <p:to>
                                        <p:strVal val="visible"/>
                                      </p:to>
                                    </p:set>
                                    <p:animEffect transition="in" filter="checkerboard(across)">
                                      <p:cBhvr>
                                        <p:cTn id="12" dur="500"/>
                                        <p:tgtEl>
                                          <p:spTgt spid="399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9941"/>
                                        </p:tgtEl>
                                        <p:attrNameLst>
                                          <p:attrName>style.visibility</p:attrName>
                                        </p:attrNameLst>
                                      </p:cBhvr>
                                      <p:to>
                                        <p:strVal val="visible"/>
                                      </p:to>
                                    </p:set>
                                    <p:animEffect transition="in" filter="checkerboard(across)">
                                      <p:cBhvr>
                                        <p:cTn id="17" dur="500"/>
                                        <p:tgtEl>
                                          <p:spTgt spid="39941"/>
                                        </p:tgtEl>
                                      </p:cBhvr>
                                    </p:animEffect>
                                  </p:childTnLst>
                                  <p:subTnLst>
                                    <p:set>
                                      <p:cBhvr override="childStyle">
                                        <p:cTn dur="1" fill="hold" display="0" masterRel="nextClick" afterEffect="1"/>
                                        <p:tgtEl>
                                          <p:spTgt spid="39941"/>
                                        </p:tgtEl>
                                        <p:attrNameLst>
                                          <p:attrName>style.visibility</p:attrName>
                                        </p:attrNameLst>
                                      </p:cBhvr>
                                      <p:to>
                                        <p:strVal val="hidden"/>
                                      </p:to>
                                    </p:set>
                                  </p:sub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9942"/>
                                        </p:tgtEl>
                                        <p:attrNameLst>
                                          <p:attrName>style.visibility</p:attrName>
                                        </p:attrNameLst>
                                      </p:cBhvr>
                                      <p:to>
                                        <p:strVal val="visible"/>
                                      </p:to>
                                    </p:set>
                                    <p:animEffect transition="in" filter="checkerboard(across)">
                                      <p:cBhvr>
                                        <p:cTn id="22" dur="500"/>
                                        <p:tgtEl>
                                          <p:spTgt spid="39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nimBg="1" autoUpdateAnimBg="0"/>
      <p:bldP spid="39940" grpId="0" autoUpdateAnimBg="0"/>
      <p:bldP spid="39941" grpId="0" animBg="1" autoUpdateAnimBg="0"/>
      <p:bldP spid="3994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609600" y="457200"/>
            <a:ext cx="78486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i="1">
                <a:solidFill>
                  <a:srgbClr val="FF3399"/>
                </a:solidFill>
              </a:rPr>
              <a:t>Example 9:</a:t>
            </a:r>
            <a:r>
              <a:rPr lang="en-US" sz="3000">
                <a:solidFill>
                  <a:schemeClr val="accent2"/>
                </a:solidFill>
              </a:rPr>
              <a:t> The Wall Street Journal (January 27, 1994)  reported that based on sales in a chain of Midwestern grocery stores, President’s Choice Chocolate Chip Cookies were selling at a mean rate of $1323 per week.  Suppose a random sample of 30 weeks in 1995 in the same stores showed that the cookies were selling at the average rate of $1208 with standard deviation of $275.  Does this indicate that the sales of the cookies is different from the earlier figure?</a:t>
            </a:r>
          </a:p>
        </p:txBody>
      </p:sp>
      <p:pic>
        <p:nvPicPr>
          <p:cNvPr id="27651" name="Picture 3" descr="MCj023254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5405438"/>
            <a:ext cx="2514600" cy="14525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381000" y="304800"/>
            <a:ext cx="8077200" cy="623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300"/>
              <a:t>Assume: </a:t>
            </a:r>
          </a:p>
          <a:p>
            <a:pPr>
              <a:spcBef>
                <a:spcPct val="50000"/>
              </a:spcBef>
              <a:buFontTx/>
              <a:buChar char="•"/>
            </a:pPr>
            <a:r>
              <a:rPr lang="en-US" sz="2300"/>
              <a:t>Have an SRS of weeks</a:t>
            </a:r>
          </a:p>
          <a:p>
            <a:pPr>
              <a:spcBef>
                <a:spcPct val="50000"/>
              </a:spcBef>
              <a:buFontTx/>
              <a:buChar char="•"/>
            </a:pPr>
            <a:r>
              <a:rPr lang="en-US" sz="2300"/>
              <a:t>Distribution of sales is approximately normal due to large sample size</a:t>
            </a:r>
          </a:p>
          <a:p>
            <a:pPr>
              <a:spcBef>
                <a:spcPct val="50000"/>
              </a:spcBef>
              <a:buFontTx/>
              <a:buChar char="•"/>
            </a:pPr>
            <a:r>
              <a:rPr lang="en-US" sz="2300"/>
              <a:t> s unknown</a:t>
            </a:r>
          </a:p>
          <a:p>
            <a:pPr>
              <a:spcBef>
                <a:spcPct val="50000"/>
              </a:spcBef>
            </a:pPr>
            <a:r>
              <a:rPr lang="en-US" sz="2300"/>
              <a:t>H</a:t>
            </a:r>
            <a:r>
              <a:rPr lang="en-US" sz="2300" baseline="-25000"/>
              <a:t>0</a:t>
            </a:r>
            <a:r>
              <a:rPr lang="en-US" sz="2300"/>
              <a:t>: </a:t>
            </a:r>
            <a:r>
              <a:rPr lang="en-US" sz="2300">
                <a:latin typeface="Symbol" pitchFamily="18" charset="2"/>
              </a:rPr>
              <a:t>m </a:t>
            </a:r>
            <a:r>
              <a:rPr lang="en-US" sz="2300"/>
              <a:t>= 1323      where </a:t>
            </a:r>
            <a:r>
              <a:rPr lang="en-US" sz="2300">
                <a:latin typeface="Symbol" pitchFamily="18" charset="2"/>
              </a:rPr>
              <a:t>m</a:t>
            </a:r>
            <a:r>
              <a:rPr lang="en-US" sz="2300"/>
              <a:t> is the true mean cookie sales</a:t>
            </a:r>
          </a:p>
          <a:p>
            <a:pPr>
              <a:spcBef>
                <a:spcPct val="50000"/>
              </a:spcBef>
            </a:pPr>
            <a:r>
              <a:rPr lang="en-US" sz="2300"/>
              <a:t>H</a:t>
            </a:r>
            <a:r>
              <a:rPr lang="en-US" sz="2300" baseline="-25000"/>
              <a:t>a</a:t>
            </a:r>
            <a:r>
              <a:rPr lang="en-US" sz="2300"/>
              <a:t>: </a:t>
            </a:r>
            <a:r>
              <a:rPr lang="en-US" sz="2300">
                <a:latin typeface="Symbol" pitchFamily="18" charset="2"/>
              </a:rPr>
              <a:t>m</a:t>
            </a:r>
            <a:r>
              <a:rPr lang="en-US" sz="2300"/>
              <a:t>  </a:t>
            </a:r>
            <a:r>
              <a:rPr lang="en-US" sz="2300">
                <a:cs typeface="Times New Roman" pitchFamily="18" charset="0"/>
              </a:rPr>
              <a:t>≠ 1323		 </a:t>
            </a:r>
            <a:r>
              <a:rPr lang="en-US" sz="2300"/>
              <a:t>per </a:t>
            </a:r>
            <a:r>
              <a:rPr lang="en-US" sz="2300">
                <a:cs typeface="Times New Roman" pitchFamily="18" charset="0"/>
              </a:rPr>
              <a:t>week</a:t>
            </a:r>
          </a:p>
          <a:p>
            <a:pPr>
              <a:spcBef>
                <a:spcPct val="50000"/>
              </a:spcBef>
            </a:pPr>
            <a:endParaRPr lang="en-US" sz="2300">
              <a:cs typeface="Times New Roman" pitchFamily="18" charset="0"/>
            </a:endParaRPr>
          </a:p>
          <a:p>
            <a:pPr>
              <a:spcBef>
                <a:spcPct val="50000"/>
              </a:spcBef>
            </a:pPr>
            <a:endParaRPr lang="en-US" sz="2300"/>
          </a:p>
          <a:p>
            <a:pPr>
              <a:spcBef>
                <a:spcPct val="50000"/>
              </a:spcBef>
            </a:pPr>
            <a:endParaRPr lang="en-US" sz="2300"/>
          </a:p>
          <a:p>
            <a:pPr>
              <a:spcBef>
                <a:spcPct val="50000"/>
              </a:spcBef>
            </a:pPr>
            <a:r>
              <a:rPr lang="en-US" sz="2300"/>
              <a:t>Since p-value &lt; </a:t>
            </a:r>
            <a:r>
              <a:rPr lang="en-US" sz="2300">
                <a:latin typeface="Symbol" pitchFamily="18" charset="2"/>
              </a:rPr>
              <a:t>a </a:t>
            </a:r>
            <a:r>
              <a:rPr lang="en-US" sz="2300"/>
              <a:t>of 0.05, I reject the null hypothesis.  There is sufficient to suggest that the sales of cookies are different from the earlier figure.</a:t>
            </a:r>
          </a:p>
        </p:txBody>
      </p:sp>
      <p:graphicFrame>
        <p:nvGraphicFramePr>
          <p:cNvPr id="58373" name="Object 5"/>
          <p:cNvGraphicFramePr>
            <a:graphicFrameLocks noChangeAspect="1"/>
          </p:cNvGraphicFramePr>
          <p:nvPr/>
        </p:nvGraphicFramePr>
        <p:xfrm>
          <a:off x="206375" y="4137025"/>
          <a:ext cx="6445250" cy="1138238"/>
        </p:xfrm>
        <a:graphic>
          <a:graphicData uri="http://schemas.openxmlformats.org/presentationml/2006/ole">
            <mc:AlternateContent xmlns:mc="http://schemas.openxmlformats.org/markup-compatibility/2006">
              <mc:Choice xmlns:v="urn:schemas-microsoft-com:vml" Requires="v">
                <p:oleObj spid="_x0000_s58375" name="Equation" r:id="rId3" imgW="2590560" imgH="457200" progId="Equation.3">
                  <p:embed/>
                </p:oleObj>
              </mc:Choice>
              <mc:Fallback>
                <p:oleObj name="Equation" r:id="rId3" imgW="2590560" imgH="4572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75" y="4137025"/>
                        <a:ext cx="6445250" cy="1138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685800" y="685800"/>
            <a:ext cx="7772400" cy="5715000"/>
          </a:xfrm>
        </p:spPr>
        <p:txBody>
          <a:bodyPr/>
          <a:lstStyle/>
          <a:p>
            <a:pPr marL="6350" indent="7938">
              <a:buFontTx/>
              <a:buNone/>
            </a:pPr>
            <a:r>
              <a:rPr lang="en-US" sz="2800" i="1">
                <a:solidFill>
                  <a:srgbClr val="FF3399"/>
                </a:solidFill>
                <a:latin typeface="Comic Sans MS" pitchFamily="66" charset="0"/>
              </a:rPr>
              <a:t>Example 9:</a:t>
            </a:r>
            <a:r>
              <a:rPr lang="en-US" sz="2800">
                <a:solidFill>
                  <a:schemeClr val="accent2"/>
                </a:solidFill>
                <a:latin typeface="Comic Sans MS" pitchFamily="66" charset="0"/>
              </a:rPr>
              <a:t> President’s Choice Chocolate Chip Cookies were selling at a mean rate of $1323 per week.  Suppose a random sample of 30 weeks in 1995 in the same stores showed that the cookies were selling at the average rate of $1208 with standard deviation of $275. Compute a 95% confidence interval for the mean weekly sales rate.</a:t>
            </a:r>
          </a:p>
          <a:p>
            <a:pPr marL="6350" indent="7938">
              <a:buFontTx/>
              <a:buNone/>
            </a:pPr>
            <a:r>
              <a:rPr lang="en-US" sz="2800" b="1">
                <a:solidFill>
                  <a:srgbClr val="006600"/>
                </a:solidFill>
                <a:latin typeface="Comic Sans MS" pitchFamily="66" charset="0"/>
              </a:rPr>
              <a:t>CI = ($1105.30, $1310.70)</a:t>
            </a:r>
          </a:p>
          <a:p>
            <a:pPr marL="6350" indent="7938">
              <a:buFontTx/>
              <a:buNone/>
            </a:pPr>
            <a:r>
              <a:rPr lang="en-US" sz="2800">
                <a:solidFill>
                  <a:schemeClr val="accent2"/>
                </a:solidFill>
                <a:latin typeface="Comic Sans MS" pitchFamily="66" charset="0"/>
              </a:rPr>
              <a:t>Based on this interval, is the mean weekly sales rate statistically different from the reported $1323?</a:t>
            </a:r>
          </a:p>
        </p:txBody>
      </p:sp>
      <p:pic>
        <p:nvPicPr>
          <p:cNvPr id="60420" name="Picture 4" descr="MCj023254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10000"/>
            <a:ext cx="1689100" cy="974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2500" b="1">
                <a:solidFill>
                  <a:srgbClr val="FF3399"/>
                </a:solidFill>
                <a:latin typeface="Comic Sans MS" pitchFamily="66" charset="0"/>
              </a:rPr>
              <a:t>What do you notice about the decision from the confidence interval &amp; the hypothesis test?</a:t>
            </a:r>
          </a:p>
        </p:txBody>
      </p:sp>
      <p:sp>
        <p:nvSpPr>
          <p:cNvPr id="61443" name="Rectangle 3"/>
          <p:cNvSpPr>
            <a:spLocks noGrp="1" noChangeArrowheads="1"/>
          </p:cNvSpPr>
          <p:nvPr>
            <p:ph type="body" idx="1"/>
          </p:nvPr>
        </p:nvSpPr>
        <p:spPr>
          <a:xfrm>
            <a:off x="609600" y="1752600"/>
            <a:ext cx="7772400" cy="4648200"/>
          </a:xfrm>
        </p:spPr>
        <p:txBody>
          <a:bodyPr/>
          <a:lstStyle/>
          <a:p>
            <a:pPr marL="6350" indent="7938">
              <a:lnSpc>
                <a:spcPct val="80000"/>
              </a:lnSpc>
              <a:buFontTx/>
              <a:buNone/>
            </a:pPr>
            <a:r>
              <a:rPr lang="en-US" sz="2500">
                <a:solidFill>
                  <a:schemeClr val="accent2"/>
                </a:solidFill>
                <a:latin typeface="Comic Sans MS" pitchFamily="66" charset="0"/>
              </a:rPr>
              <a:t>What decision would you make on Example 10 if </a:t>
            </a:r>
            <a:r>
              <a:rPr lang="en-US" sz="2500">
                <a:solidFill>
                  <a:schemeClr val="accent2"/>
                </a:solidFill>
                <a:latin typeface="Symbol" pitchFamily="18" charset="2"/>
              </a:rPr>
              <a:t>a</a:t>
            </a:r>
            <a:r>
              <a:rPr lang="en-US" sz="2500">
                <a:solidFill>
                  <a:schemeClr val="accent2"/>
                </a:solidFill>
                <a:latin typeface="Comic Sans MS" pitchFamily="66" charset="0"/>
              </a:rPr>
              <a:t> = .01?</a:t>
            </a:r>
          </a:p>
          <a:p>
            <a:pPr marL="6350" indent="7938">
              <a:lnSpc>
                <a:spcPct val="80000"/>
              </a:lnSpc>
              <a:buFontTx/>
              <a:buNone/>
            </a:pPr>
            <a:endParaRPr lang="en-US" sz="2500">
              <a:solidFill>
                <a:schemeClr val="accent2"/>
              </a:solidFill>
              <a:latin typeface="Comic Sans MS" pitchFamily="66" charset="0"/>
            </a:endParaRPr>
          </a:p>
          <a:p>
            <a:pPr marL="6350" indent="7938">
              <a:lnSpc>
                <a:spcPct val="80000"/>
              </a:lnSpc>
              <a:buFontTx/>
              <a:buNone/>
            </a:pPr>
            <a:r>
              <a:rPr lang="en-US" sz="2500">
                <a:solidFill>
                  <a:schemeClr val="accent2"/>
                </a:solidFill>
                <a:latin typeface="Comic Sans MS" pitchFamily="66" charset="0"/>
              </a:rPr>
              <a:t>What confidence level would be correct to use?</a:t>
            </a:r>
          </a:p>
          <a:p>
            <a:pPr marL="6350" indent="7938">
              <a:lnSpc>
                <a:spcPct val="80000"/>
              </a:lnSpc>
              <a:buFontTx/>
              <a:buNone/>
            </a:pPr>
            <a:endParaRPr lang="en-US" sz="2500">
              <a:solidFill>
                <a:schemeClr val="accent2"/>
              </a:solidFill>
              <a:latin typeface="Comic Sans MS" pitchFamily="66" charset="0"/>
            </a:endParaRPr>
          </a:p>
          <a:p>
            <a:pPr marL="6350" indent="7938">
              <a:lnSpc>
                <a:spcPct val="80000"/>
              </a:lnSpc>
              <a:buFontTx/>
              <a:buNone/>
            </a:pPr>
            <a:r>
              <a:rPr lang="en-US" sz="2500">
                <a:solidFill>
                  <a:schemeClr val="accent2"/>
                </a:solidFill>
                <a:latin typeface="Comic Sans MS" pitchFamily="66" charset="0"/>
              </a:rPr>
              <a:t>Does that confidence interval provide the same decision?</a:t>
            </a:r>
          </a:p>
          <a:p>
            <a:pPr marL="6350" indent="7938">
              <a:lnSpc>
                <a:spcPct val="80000"/>
              </a:lnSpc>
              <a:buFontTx/>
              <a:buNone/>
            </a:pPr>
            <a:endParaRPr lang="en-US" sz="2500">
              <a:solidFill>
                <a:schemeClr val="accent2"/>
              </a:solidFill>
              <a:latin typeface="Comic Sans MS" pitchFamily="66" charset="0"/>
            </a:endParaRPr>
          </a:p>
          <a:p>
            <a:pPr marL="6350" indent="7938">
              <a:lnSpc>
                <a:spcPct val="80000"/>
              </a:lnSpc>
              <a:buFontTx/>
              <a:buNone/>
            </a:pPr>
            <a:r>
              <a:rPr lang="en-US" sz="2500">
                <a:solidFill>
                  <a:schemeClr val="accent2"/>
                </a:solidFill>
                <a:latin typeface="Comic Sans MS" pitchFamily="66" charset="0"/>
              </a:rPr>
              <a:t>If H</a:t>
            </a:r>
            <a:r>
              <a:rPr lang="en-US" sz="2500" baseline="-25000">
                <a:solidFill>
                  <a:schemeClr val="accent2"/>
                </a:solidFill>
                <a:latin typeface="Comic Sans MS" pitchFamily="66" charset="0"/>
              </a:rPr>
              <a:t>a</a:t>
            </a:r>
            <a:r>
              <a:rPr lang="en-US" sz="2500">
                <a:solidFill>
                  <a:schemeClr val="accent2"/>
                </a:solidFill>
                <a:latin typeface="Comic Sans MS" pitchFamily="66" charset="0"/>
              </a:rPr>
              <a:t>: </a:t>
            </a:r>
            <a:r>
              <a:rPr lang="en-US" sz="2500">
                <a:solidFill>
                  <a:schemeClr val="accent2"/>
                </a:solidFill>
                <a:latin typeface="Symbol" pitchFamily="18" charset="2"/>
              </a:rPr>
              <a:t>m</a:t>
            </a:r>
            <a:r>
              <a:rPr lang="en-US" sz="2500">
                <a:solidFill>
                  <a:schemeClr val="accent2"/>
                </a:solidFill>
                <a:latin typeface="Comic Sans MS" pitchFamily="66" charset="0"/>
              </a:rPr>
              <a:t> &lt; 1323, what decision would the hypothesis test give at </a:t>
            </a:r>
            <a:r>
              <a:rPr lang="en-US" sz="2500">
                <a:solidFill>
                  <a:schemeClr val="accent2"/>
                </a:solidFill>
                <a:latin typeface="Symbol" pitchFamily="18" charset="2"/>
              </a:rPr>
              <a:t>a</a:t>
            </a:r>
            <a:r>
              <a:rPr lang="en-US" sz="2500">
                <a:solidFill>
                  <a:schemeClr val="accent2"/>
                </a:solidFill>
                <a:latin typeface="Comic Sans MS" pitchFamily="66" charset="0"/>
              </a:rPr>
              <a:t> = .02?  </a:t>
            </a:r>
          </a:p>
          <a:p>
            <a:pPr marL="6350" indent="7938">
              <a:lnSpc>
                <a:spcPct val="80000"/>
              </a:lnSpc>
              <a:buFontTx/>
              <a:buNone/>
            </a:pPr>
            <a:endParaRPr lang="en-US" sz="2500">
              <a:solidFill>
                <a:schemeClr val="accent2"/>
              </a:solidFill>
              <a:latin typeface="Comic Sans MS" pitchFamily="66" charset="0"/>
            </a:endParaRPr>
          </a:p>
          <a:p>
            <a:pPr marL="6350" indent="7938">
              <a:lnSpc>
                <a:spcPct val="80000"/>
              </a:lnSpc>
              <a:buFontTx/>
              <a:buNone/>
            </a:pPr>
            <a:r>
              <a:rPr lang="en-US" sz="2500">
                <a:solidFill>
                  <a:schemeClr val="accent2"/>
                </a:solidFill>
                <a:latin typeface="Comic Sans MS" pitchFamily="66" charset="0"/>
              </a:rPr>
              <a:t>Now, what confidence level is appropriate for this alternative hypothesis?</a:t>
            </a:r>
          </a:p>
        </p:txBody>
      </p:sp>
      <p:sp>
        <p:nvSpPr>
          <p:cNvPr id="61447" name="AutoShape 7"/>
          <p:cNvSpPr>
            <a:spLocks noChangeArrowheads="1"/>
          </p:cNvSpPr>
          <p:nvPr/>
        </p:nvSpPr>
        <p:spPr bwMode="auto">
          <a:xfrm>
            <a:off x="1295400" y="3733800"/>
            <a:ext cx="6705600" cy="1066800"/>
          </a:xfrm>
          <a:prstGeom prst="wedgeRoundRectCallout">
            <a:avLst>
              <a:gd name="adj1" fmla="val -12407"/>
              <a:gd name="adj2" fmla="val -102829"/>
              <a:gd name="adj3" fmla="val 16667"/>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US">
                <a:solidFill>
                  <a:schemeClr val="bg1"/>
                </a:solidFill>
              </a:rPr>
              <a:t>You should use a 99% confidence level for a two-sided hypothesis test at </a:t>
            </a:r>
            <a:r>
              <a:rPr lang="en-US">
                <a:solidFill>
                  <a:schemeClr val="bg1"/>
                </a:solidFill>
                <a:latin typeface="Symbol" pitchFamily="18" charset="2"/>
              </a:rPr>
              <a:t>a</a:t>
            </a:r>
            <a:r>
              <a:rPr lang="en-US">
                <a:solidFill>
                  <a:schemeClr val="bg1"/>
                </a:solidFill>
              </a:rPr>
              <a:t> = .01.</a:t>
            </a:r>
          </a:p>
        </p:txBody>
      </p:sp>
      <p:sp>
        <p:nvSpPr>
          <p:cNvPr id="61448" name="AutoShape 8"/>
          <p:cNvSpPr>
            <a:spLocks noChangeArrowheads="1"/>
          </p:cNvSpPr>
          <p:nvPr/>
        </p:nvSpPr>
        <p:spPr bwMode="auto">
          <a:xfrm>
            <a:off x="609600" y="2438400"/>
            <a:ext cx="7848600" cy="609600"/>
          </a:xfrm>
          <a:prstGeom prst="wedgeRoundRectCallout">
            <a:avLst>
              <a:gd name="adj1" fmla="val -1778"/>
              <a:gd name="adj2" fmla="val -127343"/>
              <a:gd name="adj3" fmla="val 16667"/>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US">
                <a:solidFill>
                  <a:schemeClr val="bg1"/>
                </a:solidFill>
              </a:rPr>
              <a:t>You would fail to reject H</a:t>
            </a:r>
            <a:r>
              <a:rPr lang="en-US" baseline="-25000">
                <a:solidFill>
                  <a:schemeClr val="bg1"/>
                </a:solidFill>
              </a:rPr>
              <a:t>0</a:t>
            </a:r>
            <a:r>
              <a:rPr lang="en-US">
                <a:solidFill>
                  <a:schemeClr val="bg1"/>
                </a:solidFill>
              </a:rPr>
              <a:t> since the p-value &gt; </a:t>
            </a:r>
            <a:r>
              <a:rPr lang="en-US">
                <a:solidFill>
                  <a:schemeClr val="bg1"/>
                </a:solidFill>
                <a:latin typeface="Symbol" pitchFamily="18" charset="2"/>
              </a:rPr>
              <a:t>a</a:t>
            </a:r>
            <a:r>
              <a:rPr lang="en-US">
                <a:solidFill>
                  <a:schemeClr val="bg1"/>
                </a:solidFill>
              </a:rPr>
              <a:t>.</a:t>
            </a:r>
          </a:p>
        </p:txBody>
      </p:sp>
      <p:sp>
        <p:nvSpPr>
          <p:cNvPr id="61450" name="AutoShape 10"/>
          <p:cNvSpPr>
            <a:spLocks noChangeArrowheads="1"/>
          </p:cNvSpPr>
          <p:nvPr/>
        </p:nvSpPr>
        <p:spPr bwMode="auto">
          <a:xfrm>
            <a:off x="762000" y="5105400"/>
            <a:ext cx="7467600" cy="1066800"/>
          </a:xfrm>
          <a:prstGeom prst="wedgeRoundRectCallout">
            <a:avLst>
              <a:gd name="adj1" fmla="val -16241"/>
              <a:gd name="adj2" fmla="val -102829"/>
              <a:gd name="adj3" fmla="val 16667"/>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US">
                <a:solidFill>
                  <a:schemeClr val="bg1"/>
                </a:solidFill>
              </a:rPr>
              <a:t>CI = ($1068.6 , $1346.40)  - Since $1323 is in this interval we would fail to reject H</a:t>
            </a:r>
            <a:r>
              <a:rPr lang="en-US" baseline="-25000">
                <a:solidFill>
                  <a:schemeClr val="bg1"/>
                </a:solidFill>
              </a:rPr>
              <a:t>0</a:t>
            </a:r>
            <a:r>
              <a:rPr lang="en-US">
                <a:solidFill>
                  <a:schemeClr val="bg1"/>
                </a:solidFill>
              </a:rPr>
              <a:t>.</a:t>
            </a:r>
          </a:p>
        </p:txBody>
      </p:sp>
      <p:sp>
        <p:nvSpPr>
          <p:cNvPr id="61451" name="AutoShape 11"/>
          <p:cNvSpPr>
            <a:spLocks noChangeArrowheads="1"/>
          </p:cNvSpPr>
          <p:nvPr/>
        </p:nvSpPr>
        <p:spPr bwMode="auto">
          <a:xfrm>
            <a:off x="1524000" y="990600"/>
            <a:ext cx="6705600" cy="1295400"/>
          </a:xfrm>
          <a:prstGeom prst="wedgeRoundRectCallout">
            <a:avLst>
              <a:gd name="adj1" fmla="val -10583"/>
              <a:gd name="adj2" fmla="val 252329"/>
              <a:gd name="adj3" fmla="val 16667"/>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en-US">
                <a:solidFill>
                  <a:schemeClr val="bg1"/>
                </a:solidFill>
              </a:rPr>
              <a:t>Remember your, p-value = .01475</a:t>
            </a:r>
          </a:p>
          <a:p>
            <a:pPr algn="ctr">
              <a:spcBef>
                <a:spcPct val="50000"/>
              </a:spcBef>
            </a:pPr>
            <a:r>
              <a:rPr lang="en-US">
                <a:solidFill>
                  <a:schemeClr val="bg1"/>
                </a:solidFill>
              </a:rPr>
              <a:t>At </a:t>
            </a:r>
            <a:r>
              <a:rPr lang="en-US">
                <a:solidFill>
                  <a:schemeClr val="bg1"/>
                </a:solidFill>
                <a:latin typeface="Symbol" pitchFamily="18" charset="2"/>
              </a:rPr>
              <a:t>a</a:t>
            </a:r>
            <a:r>
              <a:rPr lang="en-US">
                <a:solidFill>
                  <a:schemeClr val="bg1"/>
                </a:solidFill>
              </a:rPr>
              <a:t> = .02, we would reject H</a:t>
            </a:r>
            <a:r>
              <a:rPr lang="en-US" baseline="-25000">
                <a:solidFill>
                  <a:schemeClr val="bg1"/>
                </a:solidFill>
              </a:rPr>
              <a:t>0</a:t>
            </a:r>
            <a:r>
              <a:rPr lang="en-US">
                <a:solidFill>
                  <a:schemeClr val="bg1"/>
                </a:solidFill>
              </a:rPr>
              <a:t>.</a:t>
            </a:r>
          </a:p>
        </p:txBody>
      </p:sp>
      <p:sp>
        <p:nvSpPr>
          <p:cNvPr id="61452" name="AutoShape 12"/>
          <p:cNvSpPr>
            <a:spLocks noChangeArrowheads="1"/>
          </p:cNvSpPr>
          <p:nvPr/>
        </p:nvSpPr>
        <p:spPr bwMode="auto">
          <a:xfrm>
            <a:off x="457200" y="3810000"/>
            <a:ext cx="8077200" cy="2209800"/>
          </a:xfrm>
          <a:prstGeom prst="wedgeRectCallout">
            <a:avLst>
              <a:gd name="adj1" fmla="val -45264"/>
              <a:gd name="adj2" fmla="val 45833"/>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700" b="1">
                <a:solidFill>
                  <a:schemeClr val="accent2"/>
                </a:solidFill>
              </a:rPr>
              <a:t>The 98% CI = ($1084.40, $1331.60)  - Since $1323 is in the interval, we would fail to reject H</a:t>
            </a:r>
            <a:r>
              <a:rPr lang="en-US" sz="2700" b="1" baseline="-25000">
                <a:solidFill>
                  <a:schemeClr val="accent2"/>
                </a:solidFill>
              </a:rPr>
              <a:t>0</a:t>
            </a:r>
            <a:r>
              <a:rPr lang="en-US" sz="2700" b="1">
                <a:solidFill>
                  <a:schemeClr val="accent2"/>
                </a:solidFill>
              </a:rPr>
              <a:t>.</a:t>
            </a:r>
          </a:p>
          <a:p>
            <a:pPr algn="ctr"/>
            <a:endParaRPr lang="en-US" sz="2700" b="1">
              <a:solidFill>
                <a:schemeClr val="accent2"/>
              </a:solidFill>
            </a:endParaRPr>
          </a:p>
          <a:p>
            <a:pPr algn="ctr"/>
            <a:r>
              <a:rPr lang="en-US" sz="2700" b="1">
                <a:solidFill>
                  <a:schemeClr val="accent2"/>
                </a:solidFill>
              </a:rPr>
              <a:t>Why are we getting different answers?</a:t>
            </a:r>
          </a:p>
        </p:txBody>
      </p:sp>
      <p:grpSp>
        <p:nvGrpSpPr>
          <p:cNvPr id="61462" name="Group 22"/>
          <p:cNvGrpSpPr>
            <a:grpSpLocks/>
          </p:cNvGrpSpPr>
          <p:nvPr/>
        </p:nvGrpSpPr>
        <p:grpSpPr bwMode="auto">
          <a:xfrm>
            <a:off x="304800" y="3657600"/>
            <a:ext cx="8382000" cy="2895600"/>
            <a:chOff x="192" y="2304"/>
            <a:chExt cx="5280" cy="1824"/>
          </a:xfrm>
        </p:grpSpPr>
        <p:sp>
          <p:nvSpPr>
            <p:cNvPr id="61453" name="AutoShape 13"/>
            <p:cNvSpPr>
              <a:spLocks noChangeArrowheads="1"/>
            </p:cNvSpPr>
            <p:nvPr/>
          </p:nvSpPr>
          <p:spPr bwMode="auto">
            <a:xfrm>
              <a:off x="192" y="2304"/>
              <a:ext cx="5280" cy="1824"/>
            </a:xfrm>
            <a:prstGeom prst="wedgeRectCallout">
              <a:avLst>
                <a:gd name="adj1" fmla="val -41801"/>
                <a:gd name="adj2" fmla="val 33662"/>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2300">
                  <a:solidFill>
                    <a:srgbClr val="003399"/>
                  </a:solidFill>
                </a:rPr>
                <a:t>In a one-sided test, all of </a:t>
              </a:r>
              <a:r>
                <a:rPr lang="en-US" sz="2300">
                  <a:solidFill>
                    <a:srgbClr val="003399"/>
                  </a:solidFill>
                  <a:latin typeface="Symbol" pitchFamily="18" charset="2"/>
                </a:rPr>
                <a:t>a (2%)</a:t>
              </a:r>
              <a:r>
                <a:rPr lang="en-US" sz="2300">
                  <a:solidFill>
                    <a:srgbClr val="003399"/>
                  </a:solidFill>
                </a:rPr>
                <a:t> goes into that tail (lower tail).</a:t>
              </a:r>
            </a:p>
          </p:txBody>
        </p:sp>
        <p:pic>
          <p:nvPicPr>
            <p:cNvPr id="61454"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0" y="3072"/>
              <a:ext cx="1152" cy="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1455" name="Text Box 15"/>
          <p:cNvSpPr txBox="1">
            <a:spLocks noChangeArrowheads="1"/>
          </p:cNvSpPr>
          <p:nvPr/>
        </p:nvSpPr>
        <p:spPr bwMode="auto">
          <a:xfrm>
            <a:off x="5715000" y="52578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latin typeface="Symbol" pitchFamily="18" charset="2"/>
              </a:rPr>
              <a:t>a</a:t>
            </a:r>
            <a:r>
              <a:rPr lang="en-US" sz="2000" b="1"/>
              <a:t> = .02</a:t>
            </a:r>
          </a:p>
        </p:txBody>
      </p:sp>
      <p:sp>
        <p:nvSpPr>
          <p:cNvPr id="61456" name="Line 16"/>
          <p:cNvSpPr>
            <a:spLocks noChangeShapeType="1"/>
          </p:cNvSpPr>
          <p:nvPr/>
        </p:nvSpPr>
        <p:spPr bwMode="auto">
          <a:xfrm>
            <a:off x="6858000" y="5334000"/>
            <a:ext cx="0" cy="38100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7" name="Line 17"/>
          <p:cNvSpPr>
            <a:spLocks noChangeShapeType="1"/>
          </p:cNvSpPr>
          <p:nvPr/>
        </p:nvSpPr>
        <p:spPr bwMode="auto">
          <a:xfrm>
            <a:off x="7848600" y="5334000"/>
            <a:ext cx="0" cy="38100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8" name="Line 18"/>
          <p:cNvSpPr>
            <a:spLocks noChangeShapeType="1"/>
          </p:cNvSpPr>
          <p:nvPr/>
        </p:nvSpPr>
        <p:spPr bwMode="auto">
          <a:xfrm>
            <a:off x="6540500" y="5534025"/>
            <a:ext cx="228600" cy="1524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0" name="Text Box 20"/>
          <p:cNvSpPr txBox="1">
            <a:spLocks noChangeArrowheads="1"/>
          </p:cNvSpPr>
          <p:nvPr/>
        </p:nvSpPr>
        <p:spPr bwMode="auto">
          <a:xfrm>
            <a:off x="301625" y="4498975"/>
            <a:ext cx="5032375" cy="114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300">
                <a:solidFill>
                  <a:srgbClr val="003399"/>
                </a:solidFill>
              </a:rPr>
              <a:t>In a CI, the tails have equal area – so there should also be 2% in the upper tail</a:t>
            </a:r>
          </a:p>
        </p:txBody>
      </p:sp>
      <p:sp>
        <p:nvSpPr>
          <p:cNvPr id="61461" name="Text Box 21"/>
          <p:cNvSpPr txBox="1">
            <a:spLocks noChangeArrowheads="1"/>
          </p:cNvSpPr>
          <p:nvPr/>
        </p:nvSpPr>
        <p:spPr bwMode="auto">
          <a:xfrm>
            <a:off x="282575" y="5638800"/>
            <a:ext cx="5486400"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300">
                <a:solidFill>
                  <a:srgbClr val="003399"/>
                </a:solidFill>
              </a:rPr>
              <a:t>That leaves </a:t>
            </a:r>
            <a:r>
              <a:rPr lang="en-US" sz="2300" b="1">
                <a:solidFill>
                  <a:srgbClr val="FF33CC"/>
                </a:solidFill>
                <a:effectLst>
                  <a:outerShdw blurRad="38100" dist="38100" dir="2700000" algn="tl">
                    <a:srgbClr val="000000"/>
                  </a:outerShdw>
                </a:effectLst>
              </a:rPr>
              <a:t>96%</a:t>
            </a:r>
            <a:r>
              <a:rPr lang="en-US" sz="2300">
                <a:solidFill>
                  <a:srgbClr val="003399"/>
                </a:solidFill>
              </a:rPr>
              <a:t> in the middle &amp; that should be your </a:t>
            </a:r>
            <a:r>
              <a:rPr lang="en-US" sz="2300" b="1">
                <a:solidFill>
                  <a:srgbClr val="FF33CC"/>
                </a:solidFill>
                <a:effectLst>
                  <a:outerShdw blurRad="38100" dist="38100" dir="2700000" algn="tl">
                    <a:srgbClr val="000000"/>
                  </a:outerShdw>
                </a:effectLst>
              </a:rPr>
              <a:t>confidence level</a:t>
            </a:r>
            <a:endParaRPr lang="en-US" sz="2300">
              <a:solidFill>
                <a:srgbClr val="003399"/>
              </a:solidFill>
            </a:endParaRPr>
          </a:p>
        </p:txBody>
      </p:sp>
      <p:sp>
        <p:nvSpPr>
          <p:cNvPr id="61463" name="Text Box 23"/>
          <p:cNvSpPr txBox="1">
            <a:spLocks noChangeArrowheads="1"/>
          </p:cNvSpPr>
          <p:nvPr/>
        </p:nvSpPr>
        <p:spPr bwMode="auto">
          <a:xfrm>
            <a:off x="7848600" y="52578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a:t>
            </a:r>
            <a:r>
              <a:rPr lang="en-US" sz="2000" b="1"/>
              <a:t>02</a:t>
            </a:r>
          </a:p>
        </p:txBody>
      </p:sp>
      <p:sp>
        <p:nvSpPr>
          <p:cNvPr id="61464" name="Text Box 24"/>
          <p:cNvSpPr txBox="1">
            <a:spLocks noChangeArrowheads="1"/>
          </p:cNvSpPr>
          <p:nvPr/>
        </p:nvSpPr>
        <p:spPr bwMode="auto">
          <a:xfrm>
            <a:off x="7010400" y="5257800"/>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.96</a:t>
            </a:r>
          </a:p>
        </p:txBody>
      </p:sp>
      <p:sp>
        <p:nvSpPr>
          <p:cNvPr id="61465" name="AutoShape 25"/>
          <p:cNvSpPr>
            <a:spLocks noChangeArrowheads="1"/>
          </p:cNvSpPr>
          <p:nvPr/>
        </p:nvSpPr>
        <p:spPr bwMode="auto">
          <a:xfrm>
            <a:off x="1295400" y="2286000"/>
            <a:ext cx="6858000" cy="1524000"/>
          </a:xfrm>
          <a:prstGeom prst="wedgeRoundRectCallout">
            <a:avLst>
              <a:gd name="adj1" fmla="val 32083"/>
              <a:gd name="adj2" fmla="val 94065"/>
              <a:gd name="adj3" fmla="val 16667"/>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en-US">
                <a:solidFill>
                  <a:schemeClr val="bg1"/>
                </a:solidFill>
              </a:rPr>
              <a:t>A 96% CI = ($1100, $1316).</a:t>
            </a:r>
          </a:p>
          <a:p>
            <a:pPr algn="ctr">
              <a:spcBef>
                <a:spcPct val="50000"/>
              </a:spcBef>
            </a:pPr>
            <a:r>
              <a:rPr lang="en-US">
                <a:solidFill>
                  <a:schemeClr val="bg1"/>
                </a:solidFill>
              </a:rPr>
              <a:t>Since $1323 is not in the interval, we would reject H</a:t>
            </a:r>
            <a:r>
              <a:rPr lang="en-US" baseline="-25000">
                <a:solidFill>
                  <a:schemeClr val="bg1"/>
                </a:solidFill>
              </a:rPr>
              <a:t>0</a:t>
            </a:r>
            <a:r>
              <a:rPr lang="en-US">
                <a:solidFill>
                  <a:schemeClr val="bg1"/>
                </a:solidFill>
              </a:rPr>
              <a:t>.</a:t>
            </a:r>
          </a:p>
        </p:txBody>
      </p:sp>
      <p:sp>
        <p:nvSpPr>
          <p:cNvPr id="61466" name="AutoShape 26"/>
          <p:cNvSpPr>
            <a:spLocks noChangeArrowheads="1"/>
          </p:cNvSpPr>
          <p:nvPr/>
        </p:nvSpPr>
        <p:spPr bwMode="auto">
          <a:xfrm>
            <a:off x="228600" y="4343400"/>
            <a:ext cx="6324600" cy="2133600"/>
          </a:xfrm>
          <a:prstGeom prst="cloudCallout">
            <a:avLst>
              <a:gd name="adj1" fmla="val 653"/>
              <a:gd name="adj2" fmla="val -85713"/>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solidFill>
                  <a:srgbClr val="003399"/>
                </a:solidFill>
              </a:rPr>
              <a:t>Tail probabilities between the significant level (</a:t>
            </a:r>
            <a:r>
              <a:rPr lang="en-US">
                <a:solidFill>
                  <a:srgbClr val="003399"/>
                </a:solidFill>
                <a:latin typeface="Symbol" pitchFamily="18" charset="2"/>
              </a:rPr>
              <a:t>a</a:t>
            </a:r>
            <a:r>
              <a:rPr lang="en-US">
                <a:solidFill>
                  <a:srgbClr val="003399"/>
                </a:solidFill>
              </a:rPr>
              <a:t>) and the confidence level </a:t>
            </a:r>
            <a:r>
              <a:rPr lang="en-US" b="1">
                <a:solidFill>
                  <a:srgbClr val="FF3300"/>
                </a:solidFill>
              </a:rPr>
              <a:t>MUST</a:t>
            </a:r>
            <a:r>
              <a:rPr lang="en-US">
                <a:solidFill>
                  <a:srgbClr val="003399"/>
                </a:solidFill>
              </a:rPr>
              <a:t> match!)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8"/>
                                        </p:tgtEl>
                                        <p:attrNameLst>
                                          <p:attrName>style.visibility</p:attrName>
                                        </p:attrNameLst>
                                      </p:cBhvr>
                                      <p:to>
                                        <p:strVal val="visible"/>
                                      </p:to>
                                    </p:set>
                                  </p:childTnLst>
                                </p:cTn>
                              </p:par>
                            </p:childTnLst>
                          </p:cTn>
                        </p:par>
                        <p:par>
                          <p:cTn id="7" fill="hold" nodeType="afterGroup">
                            <p:stCondLst>
                              <p:cond delay="0"/>
                            </p:stCondLst>
                            <p:childTnLst>
                              <p:par>
                                <p:cTn id="8" presetID="1" presetClass="exit" presetSubtype="0" fill="hold" grpId="1" nodeType="afterEffect">
                                  <p:stCondLst>
                                    <p:cond delay="8000"/>
                                  </p:stCondLst>
                                  <p:childTnLst>
                                    <p:set>
                                      <p:cBhvr>
                                        <p:cTn id="9" dur="1" fill="hold">
                                          <p:stCondLst>
                                            <p:cond delay="0"/>
                                          </p:stCondLst>
                                        </p:cTn>
                                        <p:tgtEl>
                                          <p:spTgt spid="61448"/>
                                        </p:tgtEl>
                                        <p:attrNameLst>
                                          <p:attrName>style.visibility</p:attrName>
                                        </p:attrNameLst>
                                      </p:cBhvr>
                                      <p:to>
                                        <p:strVal val="hidden"/>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1447"/>
                                        </p:tgtEl>
                                        <p:attrNameLst>
                                          <p:attrName>style.visibility</p:attrName>
                                        </p:attrNameLst>
                                      </p:cBhvr>
                                      <p:to>
                                        <p:strVal val="visible"/>
                                      </p:to>
                                    </p:set>
                                  </p:childTnLst>
                                </p:cTn>
                              </p:par>
                            </p:childTnLst>
                          </p:cTn>
                        </p:par>
                        <p:par>
                          <p:cTn id="14" fill="hold" nodeType="afterGroup">
                            <p:stCondLst>
                              <p:cond delay="0"/>
                            </p:stCondLst>
                            <p:childTnLst>
                              <p:par>
                                <p:cTn id="15" presetID="1" presetClass="exit" presetSubtype="0" fill="hold" grpId="1" nodeType="afterEffect">
                                  <p:stCondLst>
                                    <p:cond delay="5000"/>
                                  </p:stCondLst>
                                  <p:childTnLst>
                                    <p:set>
                                      <p:cBhvr>
                                        <p:cTn id="16" dur="1" fill="hold">
                                          <p:stCondLst>
                                            <p:cond delay="0"/>
                                          </p:stCondLst>
                                        </p:cTn>
                                        <p:tgtEl>
                                          <p:spTgt spid="61447"/>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1450"/>
                                        </p:tgtEl>
                                        <p:attrNameLst>
                                          <p:attrName>style.visibility</p:attrName>
                                        </p:attrNameLst>
                                      </p:cBhvr>
                                      <p:to>
                                        <p:strVal val="visible"/>
                                      </p:to>
                                    </p:set>
                                  </p:childTnLst>
                                </p:cTn>
                              </p:par>
                            </p:childTnLst>
                          </p:cTn>
                        </p:par>
                        <p:par>
                          <p:cTn id="21" fill="hold" nodeType="afterGroup">
                            <p:stCondLst>
                              <p:cond delay="0"/>
                            </p:stCondLst>
                            <p:childTnLst>
                              <p:par>
                                <p:cTn id="22" presetID="1" presetClass="exit" presetSubtype="0" fill="hold" grpId="1" nodeType="afterEffect">
                                  <p:stCondLst>
                                    <p:cond delay="5000"/>
                                  </p:stCondLst>
                                  <p:childTnLst>
                                    <p:set>
                                      <p:cBhvr>
                                        <p:cTn id="23" dur="1" fill="hold">
                                          <p:stCondLst>
                                            <p:cond delay="0"/>
                                          </p:stCondLst>
                                        </p:cTn>
                                        <p:tgtEl>
                                          <p:spTgt spid="61450"/>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1451"/>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1452"/>
                                        </p:tgtEl>
                                        <p:attrNameLst>
                                          <p:attrName>style.visibility</p:attrName>
                                        </p:attrNameLst>
                                      </p:cBhvr>
                                      <p:to>
                                        <p:strVal val="visible"/>
                                      </p:to>
                                    </p:set>
                                  </p:childTnLst>
                                  <p:subTnLst>
                                    <p:set>
                                      <p:cBhvr override="childStyle">
                                        <p:cTn dur="1" fill="hold" display="0" masterRel="nextClick" afterEffect="1"/>
                                        <p:tgtEl>
                                          <p:spTgt spid="61452"/>
                                        </p:tgtEl>
                                        <p:attrNameLst>
                                          <p:attrName>style.visibility</p:attrName>
                                        </p:attrNameLst>
                                      </p:cBhvr>
                                      <p:to>
                                        <p:strVal val="hidden"/>
                                      </p:to>
                                    </p:set>
                                  </p:sub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0"/>
                                          </p:stCondLst>
                                        </p:cTn>
                                        <p:tgtEl>
                                          <p:spTgt spid="61462"/>
                                        </p:tgtEl>
                                        <p:attrNameLst>
                                          <p:attrName>style.visibility</p:attrName>
                                        </p:attrNameLst>
                                      </p:cBhvr>
                                      <p:to>
                                        <p:strVal val="visible"/>
                                      </p:to>
                                    </p:set>
                                  </p:childTnLst>
                                </p:cTn>
                              </p:par>
                            </p:childTnLst>
                          </p:cTn>
                        </p:par>
                        <p:par>
                          <p:cTn id="36" fill="hold" nodeType="afterGroup">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61455"/>
                                        </p:tgtEl>
                                        <p:attrNameLst>
                                          <p:attrName>style.visibility</p:attrName>
                                        </p:attrNameLst>
                                      </p:cBhvr>
                                      <p:to>
                                        <p:strVal val="visible"/>
                                      </p:to>
                                    </p:set>
                                  </p:childTnLst>
                                </p:cTn>
                              </p:par>
                              <p:par>
                                <p:cTn id="39" presetID="22" presetClass="entr" presetSubtype="1" fill="hold" grpId="0" nodeType="withEffect">
                                  <p:stCondLst>
                                    <p:cond delay="0"/>
                                  </p:stCondLst>
                                  <p:childTnLst>
                                    <p:set>
                                      <p:cBhvr>
                                        <p:cTn id="40" dur="1" fill="hold">
                                          <p:stCondLst>
                                            <p:cond delay="0"/>
                                          </p:stCondLst>
                                        </p:cTn>
                                        <p:tgtEl>
                                          <p:spTgt spid="61458"/>
                                        </p:tgtEl>
                                        <p:attrNameLst>
                                          <p:attrName>style.visibility</p:attrName>
                                        </p:attrNameLst>
                                      </p:cBhvr>
                                      <p:to>
                                        <p:strVal val="visible"/>
                                      </p:to>
                                    </p:set>
                                    <p:animEffect transition="in" filter="wipe(up)">
                                      <p:cBhvr>
                                        <p:cTn id="41" dur="500"/>
                                        <p:tgtEl>
                                          <p:spTgt spid="61458"/>
                                        </p:tgtEl>
                                      </p:cBhvr>
                                    </p:animEffect>
                                  </p:childTnLst>
                                </p:cTn>
                              </p:par>
                              <p:par>
                                <p:cTn id="42" presetID="1" presetClass="entr" presetSubtype="0" fill="hold" grpId="0" nodeType="withEffect">
                                  <p:stCondLst>
                                    <p:cond delay="0"/>
                                  </p:stCondLst>
                                  <p:childTnLst>
                                    <p:set>
                                      <p:cBhvr>
                                        <p:cTn id="43" dur="1" fill="hold">
                                          <p:stCondLst>
                                            <p:cond delay="0"/>
                                          </p:stCondLst>
                                        </p:cTn>
                                        <p:tgtEl>
                                          <p:spTgt spid="61456"/>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61460"/>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61457"/>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1463"/>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61461"/>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61464"/>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61465"/>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614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7" grpId="0" animBg="1"/>
      <p:bldP spid="61447" grpId="1" animBg="1"/>
      <p:bldP spid="61448" grpId="0" animBg="1"/>
      <p:bldP spid="61448" grpId="1" animBg="1"/>
      <p:bldP spid="61450" grpId="0" animBg="1"/>
      <p:bldP spid="61450" grpId="1" animBg="1"/>
      <p:bldP spid="61451" grpId="0" animBg="1"/>
      <p:bldP spid="61452" grpId="0" animBg="1"/>
      <p:bldP spid="61455" grpId="0"/>
      <p:bldP spid="61456" grpId="0" animBg="1"/>
      <p:bldP spid="61457" grpId="0" animBg="1"/>
      <p:bldP spid="61458" grpId="0" animBg="1"/>
      <p:bldP spid="61460" grpId="0"/>
      <p:bldP spid="61461" grpId="0"/>
      <p:bldP spid="61463" grpId="0"/>
      <p:bldP spid="61464" grpId="0"/>
      <p:bldP spid="61465" grpId="0" animBg="1"/>
      <p:bldP spid="6146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533400" y="914400"/>
            <a:ext cx="7772400" cy="1828800"/>
          </a:xfrm>
        </p:spPr>
        <p:txBody>
          <a:bodyPr/>
          <a:lstStyle/>
          <a:p>
            <a:r>
              <a:rPr lang="en-US" sz="7000" b="1">
                <a:solidFill>
                  <a:schemeClr val="accent2"/>
                </a:solidFill>
                <a:latin typeface="Comic Sans MS" pitchFamily="66" charset="0"/>
              </a:rPr>
              <a:t>Matched Pairs Test</a:t>
            </a:r>
          </a:p>
        </p:txBody>
      </p:sp>
      <p:sp>
        <p:nvSpPr>
          <p:cNvPr id="62467" name="Rectangle 3"/>
          <p:cNvSpPr>
            <a:spLocks noGrp="1" noChangeArrowheads="1"/>
          </p:cNvSpPr>
          <p:nvPr>
            <p:ph type="subTitle" idx="1"/>
          </p:nvPr>
        </p:nvSpPr>
        <p:spPr/>
        <p:txBody>
          <a:bodyPr/>
          <a:lstStyle/>
          <a:p>
            <a:r>
              <a:rPr lang="en-US" sz="4500" b="1">
                <a:solidFill>
                  <a:srgbClr val="FF3399"/>
                </a:solidFill>
                <a:latin typeface="Comic Sans MS" pitchFamily="66" charset="0"/>
              </a:rPr>
              <a:t>A special type of </a:t>
            </a:r>
          </a:p>
          <a:p>
            <a:r>
              <a:rPr lang="en-US" sz="4500" b="1">
                <a:solidFill>
                  <a:srgbClr val="FF3399"/>
                </a:solidFill>
                <a:latin typeface="Comic Sans MS" pitchFamily="66" charset="0"/>
              </a:rPr>
              <a:t>t-inference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09600" y="304800"/>
            <a:ext cx="7772400" cy="1143000"/>
          </a:xfrm>
        </p:spPr>
        <p:txBody>
          <a:bodyPr/>
          <a:lstStyle/>
          <a:p>
            <a:r>
              <a:rPr lang="en-US" b="1">
                <a:solidFill>
                  <a:srgbClr val="FF3399"/>
                </a:solidFill>
                <a:latin typeface="Comic Sans MS" pitchFamily="66" charset="0"/>
              </a:rPr>
              <a:t>Matched Pairs – two forms</a:t>
            </a:r>
          </a:p>
        </p:txBody>
      </p:sp>
      <p:sp>
        <p:nvSpPr>
          <p:cNvPr id="63491" name="Rectangle 3"/>
          <p:cNvSpPr>
            <a:spLocks noGrp="1" noChangeArrowheads="1"/>
          </p:cNvSpPr>
          <p:nvPr>
            <p:ph type="body" sz="half" idx="1"/>
          </p:nvPr>
        </p:nvSpPr>
        <p:spPr>
          <a:xfrm>
            <a:off x="457200" y="1524000"/>
            <a:ext cx="4114800" cy="4953000"/>
          </a:xfrm>
        </p:spPr>
        <p:txBody>
          <a:bodyPr/>
          <a:lstStyle/>
          <a:p>
            <a:pPr>
              <a:lnSpc>
                <a:spcPct val="90000"/>
              </a:lnSpc>
            </a:pPr>
            <a:r>
              <a:rPr lang="en-US">
                <a:solidFill>
                  <a:schemeClr val="accent2"/>
                </a:solidFill>
                <a:latin typeface="Comic Sans MS" pitchFamily="66" charset="0"/>
              </a:rPr>
              <a:t>Pair individuals by certain characteristics</a:t>
            </a:r>
          </a:p>
          <a:p>
            <a:pPr>
              <a:lnSpc>
                <a:spcPct val="90000"/>
              </a:lnSpc>
            </a:pPr>
            <a:r>
              <a:rPr lang="en-US">
                <a:solidFill>
                  <a:schemeClr val="accent2"/>
                </a:solidFill>
                <a:latin typeface="Comic Sans MS" pitchFamily="66" charset="0"/>
              </a:rPr>
              <a:t>Randomly select treatment for individual A</a:t>
            </a:r>
          </a:p>
          <a:p>
            <a:pPr>
              <a:lnSpc>
                <a:spcPct val="90000"/>
              </a:lnSpc>
            </a:pPr>
            <a:r>
              <a:rPr lang="en-US">
                <a:solidFill>
                  <a:schemeClr val="accent2"/>
                </a:solidFill>
                <a:latin typeface="Comic Sans MS" pitchFamily="66" charset="0"/>
              </a:rPr>
              <a:t>Individual B is assigned to other treatment</a:t>
            </a:r>
          </a:p>
          <a:p>
            <a:pPr>
              <a:lnSpc>
                <a:spcPct val="90000"/>
              </a:lnSpc>
            </a:pPr>
            <a:r>
              <a:rPr lang="en-US">
                <a:solidFill>
                  <a:schemeClr val="accent2"/>
                </a:solidFill>
                <a:latin typeface="Comic Sans MS" pitchFamily="66" charset="0"/>
              </a:rPr>
              <a:t>Assignment of B is </a:t>
            </a:r>
            <a:r>
              <a:rPr lang="en-US" b="1">
                <a:solidFill>
                  <a:srgbClr val="FF3300"/>
                </a:solidFill>
                <a:latin typeface="Comic Sans MS" pitchFamily="66" charset="0"/>
              </a:rPr>
              <a:t>dependent</a:t>
            </a:r>
            <a:r>
              <a:rPr lang="en-US">
                <a:solidFill>
                  <a:schemeClr val="accent2"/>
                </a:solidFill>
                <a:latin typeface="Comic Sans MS" pitchFamily="66" charset="0"/>
              </a:rPr>
              <a:t> on assignment of A</a:t>
            </a:r>
          </a:p>
        </p:txBody>
      </p:sp>
      <p:sp>
        <p:nvSpPr>
          <p:cNvPr id="63492" name="Rectangle 4"/>
          <p:cNvSpPr>
            <a:spLocks noGrp="1" noChangeArrowheads="1"/>
          </p:cNvSpPr>
          <p:nvPr>
            <p:ph type="body" sz="half" idx="2"/>
          </p:nvPr>
        </p:nvSpPr>
        <p:spPr>
          <a:xfrm>
            <a:off x="4648200" y="1600200"/>
            <a:ext cx="3810000" cy="4800600"/>
          </a:xfrm>
        </p:spPr>
        <p:txBody>
          <a:bodyPr/>
          <a:lstStyle/>
          <a:p>
            <a:pPr>
              <a:lnSpc>
                <a:spcPct val="90000"/>
              </a:lnSpc>
            </a:pPr>
            <a:r>
              <a:rPr lang="en-US">
                <a:solidFill>
                  <a:schemeClr val="accent2"/>
                </a:solidFill>
                <a:latin typeface="Comic Sans MS" pitchFamily="66" charset="0"/>
              </a:rPr>
              <a:t>Individual persons or items receive both treatments</a:t>
            </a:r>
          </a:p>
          <a:p>
            <a:pPr>
              <a:lnSpc>
                <a:spcPct val="90000"/>
              </a:lnSpc>
            </a:pPr>
            <a:r>
              <a:rPr lang="en-US">
                <a:solidFill>
                  <a:schemeClr val="accent2"/>
                </a:solidFill>
                <a:latin typeface="Comic Sans MS" pitchFamily="66" charset="0"/>
              </a:rPr>
              <a:t>Order of treatments are randomly assigned or before &amp; after measurements are taken</a:t>
            </a:r>
          </a:p>
          <a:p>
            <a:pPr>
              <a:lnSpc>
                <a:spcPct val="90000"/>
              </a:lnSpc>
            </a:pPr>
            <a:r>
              <a:rPr lang="en-US">
                <a:solidFill>
                  <a:schemeClr val="accent2"/>
                </a:solidFill>
                <a:latin typeface="Comic Sans MS" pitchFamily="66" charset="0"/>
              </a:rPr>
              <a:t>The two measures are </a:t>
            </a:r>
            <a:r>
              <a:rPr lang="en-US" b="1">
                <a:solidFill>
                  <a:srgbClr val="FF3300"/>
                </a:solidFill>
                <a:latin typeface="Comic Sans MS" pitchFamily="66" charset="0"/>
              </a:rPr>
              <a:t>dependent</a:t>
            </a:r>
            <a:r>
              <a:rPr lang="en-US">
                <a:solidFill>
                  <a:schemeClr val="accent2"/>
                </a:solidFill>
                <a:latin typeface="Comic Sans MS" pitchFamily="66" charset="0"/>
              </a:rPr>
              <a:t> on the individual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checkerboard(across)">
                                      <p:cBhvr>
                                        <p:cTn id="7" dur="500"/>
                                        <p:tgtEl>
                                          <p:spTgt spid="63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checkerboard(across)">
                                      <p:cBhvr>
                                        <p:cTn id="12" dur="500"/>
                                        <p:tgtEl>
                                          <p:spTgt spid="634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Effect transition="in" filter="checkerboard(across)">
                                      <p:cBhvr>
                                        <p:cTn id="17" dur="500"/>
                                        <p:tgtEl>
                                          <p:spTgt spid="634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Effect transition="in" filter="checkerboard(across)">
                                      <p:cBhvr>
                                        <p:cTn id="22" dur="500"/>
                                        <p:tgtEl>
                                          <p:spTgt spid="634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3492">
                                            <p:txEl>
                                              <p:pRg st="0" end="0"/>
                                            </p:txEl>
                                          </p:spTgt>
                                        </p:tgtEl>
                                        <p:attrNameLst>
                                          <p:attrName>style.visibility</p:attrName>
                                        </p:attrNameLst>
                                      </p:cBhvr>
                                      <p:to>
                                        <p:strVal val="visible"/>
                                      </p:to>
                                    </p:set>
                                    <p:animEffect transition="in" filter="checkerboard(across)">
                                      <p:cBhvr>
                                        <p:cTn id="27" dur="500"/>
                                        <p:tgtEl>
                                          <p:spTgt spid="63492">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3492">
                                            <p:txEl>
                                              <p:pRg st="1" end="1"/>
                                            </p:txEl>
                                          </p:spTgt>
                                        </p:tgtEl>
                                        <p:attrNameLst>
                                          <p:attrName>style.visibility</p:attrName>
                                        </p:attrNameLst>
                                      </p:cBhvr>
                                      <p:to>
                                        <p:strVal val="visible"/>
                                      </p:to>
                                    </p:set>
                                    <p:animEffect transition="in" filter="checkerboard(across)">
                                      <p:cBhvr>
                                        <p:cTn id="32" dur="500"/>
                                        <p:tgtEl>
                                          <p:spTgt spid="63492">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3492">
                                            <p:txEl>
                                              <p:pRg st="2" end="2"/>
                                            </p:txEl>
                                          </p:spTgt>
                                        </p:tgtEl>
                                        <p:attrNameLst>
                                          <p:attrName>style.visibility</p:attrName>
                                        </p:attrNameLst>
                                      </p:cBhvr>
                                      <p:to>
                                        <p:strVal val="visible"/>
                                      </p:to>
                                    </p:set>
                                    <p:animEffect transition="in" filter="checkerboard(across)">
                                      <p:cBhvr>
                                        <p:cTn id="37" dur="500"/>
                                        <p:tgtEl>
                                          <p:spTgt spid="634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P spid="63492"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81000"/>
            <a:ext cx="8077200" cy="1143000"/>
          </a:xfrm>
        </p:spPr>
        <p:txBody>
          <a:bodyPr/>
          <a:lstStyle/>
          <a:p>
            <a:r>
              <a:rPr lang="en-US" sz="3300" b="1">
                <a:solidFill>
                  <a:srgbClr val="FF3399"/>
                </a:solidFill>
                <a:latin typeface="Comic Sans MS" pitchFamily="66" charset="0"/>
              </a:rPr>
              <a:t>Is this an example of matched pairs?</a:t>
            </a:r>
          </a:p>
        </p:txBody>
      </p:sp>
      <p:sp>
        <p:nvSpPr>
          <p:cNvPr id="64515" name="Rectangle 3"/>
          <p:cNvSpPr>
            <a:spLocks noGrp="1" noChangeArrowheads="1"/>
          </p:cNvSpPr>
          <p:nvPr>
            <p:ph type="body" idx="4294967295"/>
          </p:nvPr>
        </p:nvSpPr>
        <p:spPr>
          <a:xfrm>
            <a:off x="457200" y="1600200"/>
            <a:ext cx="7772400" cy="4114800"/>
          </a:xfrm>
        </p:spPr>
        <p:txBody>
          <a:bodyPr/>
          <a:lstStyle/>
          <a:p>
            <a:pPr marL="6350" indent="7938">
              <a:buFontTx/>
              <a:buNone/>
            </a:pPr>
            <a:r>
              <a:rPr lang="en-US" sz="2800">
                <a:solidFill>
                  <a:schemeClr val="accent2"/>
                </a:solidFill>
                <a:latin typeface="Comic Sans MS" pitchFamily="66" charset="0"/>
              </a:rPr>
              <a:t>1)A college wants to see if there’s a difference in time it took last year’s       class to find a job after graduation and     the time it took the class from five years ago to find work after graduation.  Researchers take a random sample from both classes and measure the number of days between graduation and first day of employment</a:t>
            </a:r>
          </a:p>
        </p:txBody>
      </p:sp>
      <p:sp>
        <p:nvSpPr>
          <p:cNvPr id="64516" name="Text Box 4"/>
          <p:cNvSpPr txBox="1">
            <a:spLocks noChangeArrowheads="1"/>
          </p:cNvSpPr>
          <p:nvPr/>
        </p:nvSpPr>
        <p:spPr bwMode="auto">
          <a:xfrm>
            <a:off x="685800" y="5486400"/>
            <a:ext cx="7696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a:solidFill>
                  <a:srgbClr val="006600"/>
                </a:solidFill>
              </a:rPr>
              <a:t>No, there is no pairing of individuals, you have two </a:t>
            </a:r>
            <a:r>
              <a:rPr lang="en-US" sz="3000" b="1">
                <a:solidFill>
                  <a:srgbClr val="FF3300"/>
                </a:solidFill>
              </a:rPr>
              <a:t>independent</a:t>
            </a:r>
            <a:r>
              <a:rPr lang="en-US" sz="3000">
                <a:solidFill>
                  <a:srgbClr val="006600"/>
                </a:solidFill>
              </a:rPr>
              <a:t> samples</a:t>
            </a:r>
          </a:p>
        </p:txBody>
      </p:sp>
      <p:pic>
        <p:nvPicPr>
          <p:cNvPr id="64517" name="Picture 5" descr="MCj030142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1371600"/>
            <a:ext cx="1785938" cy="17256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516"/>
                                        </p:tgtEl>
                                        <p:attrNameLst>
                                          <p:attrName>style.visibility</p:attrName>
                                        </p:attrNameLst>
                                      </p:cBhvr>
                                      <p:to>
                                        <p:strVal val="visible"/>
                                      </p:to>
                                    </p:set>
                                    <p:animEffect transition="in" filter="blinds(horizontal)">
                                      <p:cBhvr>
                                        <p:cTn id="7" dur="500"/>
                                        <p:tgtEl>
                                          <p:spTgt spid="64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28600"/>
            <a:ext cx="8077200" cy="1143000"/>
          </a:xfrm>
        </p:spPr>
        <p:txBody>
          <a:bodyPr/>
          <a:lstStyle/>
          <a:p>
            <a:r>
              <a:rPr lang="en-US" sz="3300" b="1">
                <a:solidFill>
                  <a:srgbClr val="FF3399"/>
                </a:solidFill>
                <a:latin typeface="Comic Sans MS" pitchFamily="66" charset="0"/>
              </a:rPr>
              <a:t>Is this an example of matched pairs?</a:t>
            </a:r>
          </a:p>
        </p:txBody>
      </p:sp>
      <p:sp>
        <p:nvSpPr>
          <p:cNvPr id="65539" name="Rectangle 3"/>
          <p:cNvSpPr>
            <a:spLocks noGrp="1" noChangeArrowheads="1"/>
          </p:cNvSpPr>
          <p:nvPr>
            <p:ph type="body" idx="4294967295"/>
          </p:nvPr>
        </p:nvSpPr>
        <p:spPr>
          <a:xfrm>
            <a:off x="685800" y="1219200"/>
            <a:ext cx="7772400" cy="4114800"/>
          </a:xfrm>
        </p:spPr>
        <p:txBody>
          <a:bodyPr/>
          <a:lstStyle/>
          <a:p>
            <a:pPr marL="0" indent="0">
              <a:buFontTx/>
              <a:buNone/>
            </a:pPr>
            <a:r>
              <a:rPr lang="en-US" sz="2800">
                <a:solidFill>
                  <a:schemeClr val="accent2"/>
                </a:solidFill>
                <a:latin typeface="Comic Sans MS" pitchFamily="66" charset="0"/>
              </a:rPr>
              <a:t>2) In a taste test, a researcher asks people in a random sample to taste a certain brand of spring water and rate it.  Another   random sample of people is asked to       taste a different brand of water and rate it.  The researcher wants to compare these samples</a:t>
            </a:r>
          </a:p>
        </p:txBody>
      </p:sp>
      <p:sp>
        <p:nvSpPr>
          <p:cNvPr id="65540" name="Text Box 4"/>
          <p:cNvSpPr txBox="1">
            <a:spLocks noChangeArrowheads="1"/>
          </p:cNvSpPr>
          <p:nvPr/>
        </p:nvSpPr>
        <p:spPr bwMode="auto">
          <a:xfrm>
            <a:off x="762000" y="4479925"/>
            <a:ext cx="76962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006600"/>
                </a:solidFill>
              </a:rPr>
              <a:t>No, there is no pairing of individuals, you have two </a:t>
            </a:r>
            <a:r>
              <a:rPr lang="en-US" sz="2800" b="1">
                <a:solidFill>
                  <a:srgbClr val="FF3300"/>
                </a:solidFill>
              </a:rPr>
              <a:t>independent</a:t>
            </a:r>
            <a:r>
              <a:rPr lang="en-US" sz="2800">
                <a:solidFill>
                  <a:srgbClr val="006600"/>
                </a:solidFill>
              </a:rPr>
              <a:t> samples – If you would have the same people taste both brands in random order, then it would bean example of matched pairs.</a:t>
            </a:r>
          </a:p>
        </p:txBody>
      </p:sp>
      <p:pic>
        <p:nvPicPr>
          <p:cNvPr id="65542" name="Picture 6" descr="MCj039806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2133600"/>
            <a:ext cx="855663" cy="8683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Effect transition="in" filter="blinds(horizontal)">
                                      <p:cBhvr>
                                        <p:cTn id="7" dur="500"/>
                                        <p:tgtEl>
                                          <p:spTgt spid="65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a:r>
              <a:rPr lang="en-US" b="1">
                <a:solidFill>
                  <a:srgbClr val="CC0099"/>
                </a:solidFill>
                <a:effectLst>
                  <a:outerShdw blurRad="38100" dist="38100" dir="2700000" algn="tl">
                    <a:srgbClr val="000000"/>
                  </a:outerShdw>
                </a:effectLst>
                <a:latin typeface="Comic Sans MS" pitchFamily="66" charset="0"/>
              </a:rPr>
              <a:t>Steps:</a:t>
            </a:r>
          </a:p>
        </p:txBody>
      </p:sp>
      <p:sp>
        <p:nvSpPr>
          <p:cNvPr id="15363" name="Rectangle 3"/>
          <p:cNvSpPr>
            <a:spLocks noGrp="1" noChangeArrowheads="1"/>
          </p:cNvSpPr>
          <p:nvPr>
            <p:ph type="body" idx="1"/>
          </p:nvPr>
        </p:nvSpPr>
        <p:spPr/>
        <p:txBody>
          <a:bodyPr/>
          <a:lstStyle/>
          <a:p>
            <a:pPr marL="609600" indent="-609600">
              <a:buFontTx/>
              <a:buAutoNum type="arabicParenR"/>
            </a:pPr>
            <a:r>
              <a:rPr lang="en-US" sz="4000" dirty="0" smtClean="0">
                <a:solidFill>
                  <a:schemeClr val="accent2"/>
                </a:solidFill>
                <a:latin typeface="Comic Sans MS" pitchFamily="66" charset="0"/>
              </a:rPr>
              <a:t>Identify Hypothesis statements, parameters &amp; type of test</a:t>
            </a:r>
          </a:p>
          <a:p>
            <a:pPr marL="609600" indent="-609600">
              <a:buFontTx/>
              <a:buAutoNum type="arabicParenR"/>
            </a:pPr>
            <a:r>
              <a:rPr lang="en-US" sz="4000" dirty="0" smtClean="0">
                <a:solidFill>
                  <a:schemeClr val="accent2"/>
                </a:solidFill>
                <a:latin typeface="Comic Sans MS" pitchFamily="66" charset="0"/>
              </a:rPr>
              <a:t>Conditions</a:t>
            </a:r>
            <a:endParaRPr lang="en-US" sz="4000" dirty="0">
              <a:solidFill>
                <a:schemeClr val="accent2"/>
              </a:solidFill>
              <a:latin typeface="Comic Sans MS" pitchFamily="66" charset="0"/>
            </a:endParaRPr>
          </a:p>
          <a:p>
            <a:pPr marL="609600" indent="-609600">
              <a:buFontTx/>
              <a:buAutoNum type="arabicParenR"/>
            </a:pPr>
            <a:r>
              <a:rPr lang="en-US" sz="4000" dirty="0" smtClean="0">
                <a:solidFill>
                  <a:schemeClr val="accent2"/>
                </a:solidFill>
                <a:latin typeface="Comic Sans MS" pitchFamily="66" charset="0"/>
              </a:rPr>
              <a:t>Calculations</a:t>
            </a:r>
            <a:endParaRPr lang="en-US" sz="4000" dirty="0">
              <a:solidFill>
                <a:schemeClr val="accent2"/>
              </a:solidFill>
              <a:latin typeface="Comic Sans MS" pitchFamily="66" charset="0"/>
            </a:endParaRPr>
          </a:p>
          <a:p>
            <a:pPr marL="609600" indent="-609600">
              <a:buFontTx/>
              <a:buAutoNum type="arabicParenR"/>
            </a:pPr>
            <a:r>
              <a:rPr lang="en-US" sz="4000" dirty="0">
                <a:solidFill>
                  <a:schemeClr val="accent2"/>
                </a:solidFill>
                <a:latin typeface="Comic Sans MS" pitchFamily="66" charset="0"/>
              </a:rPr>
              <a:t>Conclusion, in context</a:t>
            </a:r>
          </a:p>
        </p:txBody>
      </p:sp>
      <p:sp>
        <p:nvSpPr>
          <p:cNvPr id="15364" name="AutoShape 4"/>
          <p:cNvSpPr>
            <a:spLocks noChangeArrowheads="1"/>
          </p:cNvSpPr>
          <p:nvPr/>
        </p:nvSpPr>
        <p:spPr bwMode="auto">
          <a:xfrm>
            <a:off x="3581400" y="228600"/>
            <a:ext cx="5410200" cy="2057400"/>
          </a:xfrm>
          <a:prstGeom prst="wedgeRoundRectCallout">
            <a:avLst>
              <a:gd name="adj1" fmla="val -35444"/>
              <a:gd name="adj2" fmla="val 82176"/>
              <a:gd name="adj3" fmla="val 16667"/>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3000">
                <a:solidFill>
                  <a:srgbClr val="FFFF00"/>
                </a:solidFill>
              </a:rPr>
              <a:t>Notice the steps are the same except we add hypothesis statements – which you will learn today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strips(downRight)">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strips(downRight)">
                                      <p:cBhvr>
                                        <p:cTn id="22" dur="500"/>
                                        <p:tgtEl>
                                          <p:spTgt spid="153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autoUpdateAnimBg="0"/>
      <p:bldP spid="1536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381000"/>
            <a:ext cx="8077200" cy="1143000"/>
          </a:xfrm>
        </p:spPr>
        <p:txBody>
          <a:bodyPr/>
          <a:lstStyle/>
          <a:p>
            <a:r>
              <a:rPr lang="en-US" sz="3300" b="1">
                <a:solidFill>
                  <a:srgbClr val="FF3399"/>
                </a:solidFill>
                <a:latin typeface="Comic Sans MS" pitchFamily="66" charset="0"/>
              </a:rPr>
              <a:t>Is this an example of matched pairs?</a:t>
            </a:r>
          </a:p>
        </p:txBody>
      </p:sp>
      <p:sp>
        <p:nvSpPr>
          <p:cNvPr id="66563" name="Rectangle 3"/>
          <p:cNvSpPr>
            <a:spLocks noGrp="1" noChangeArrowheads="1"/>
          </p:cNvSpPr>
          <p:nvPr>
            <p:ph type="body" idx="4294967295"/>
          </p:nvPr>
        </p:nvSpPr>
        <p:spPr>
          <a:xfrm>
            <a:off x="457200" y="1524000"/>
            <a:ext cx="7772400" cy="4114800"/>
          </a:xfrm>
        </p:spPr>
        <p:txBody>
          <a:bodyPr/>
          <a:lstStyle/>
          <a:p>
            <a:pPr marL="6350" indent="7938">
              <a:buFontTx/>
              <a:buNone/>
            </a:pPr>
            <a:r>
              <a:rPr lang="en-US" sz="2800">
                <a:solidFill>
                  <a:schemeClr val="accent2"/>
                </a:solidFill>
                <a:latin typeface="Comic Sans MS" pitchFamily="66" charset="0"/>
              </a:rPr>
              <a:t>3) A pharmaceutical company wants to test its new weight-loss drug.  Before giving the drug to a random sample, company researchers take a weight measurement      on each person.  After a month of using     the drug, each person’s weight is      measured again.</a:t>
            </a:r>
          </a:p>
        </p:txBody>
      </p:sp>
      <p:sp>
        <p:nvSpPr>
          <p:cNvPr id="66564" name="Text Box 4"/>
          <p:cNvSpPr txBox="1">
            <a:spLocks noChangeArrowheads="1"/>
          </p:cNvSpPr>
          <p:nvPr/>
        </p:nvSpPr>
        <p:spPr bwMode="auto">
          <a:xfrm>
            <a:off x="533400" y="4724400"/>
            <a:ext cx="7696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a:solidFill>
                  <a:srgbClr val="006600"/>
                </a:solidFill>
              </a:rPr>
              <a:t>Yes, you have two measurements that are </a:t>
            </a:r>
            <a:r>
              <a:rPr lang="en-US" sz="3000" b="1">
                <a:solidFill>
                  <a:srgbClr val="FF3300"/>
                </a:solidFill>
              </a:rPr>
              <a:t>dependent</a:t>
            </a:r>
            <a:r>
              <a:rPr lang="en-US" sz="3000">
                <a:solidFill>
                  <a:srgbClr val="006600"/>
                </a:solidFill>
              </a:rPr>
              <a:t> on each individual.</a:t>
            </a:r>
          </a:p>
        </p:txBody>
      </p:sp>
      <p:pic>
        <p:nvPicPr>
          <p:cNvPr id="66565" name="Picture 5" descr="MCj028716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2362200"/>
            <a:ext cx="1716088" cy="2330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blinds(horizontal)">
                                      <p:cBhvr>
                                        <p:cTn id="7" dur="500"/>
                                        <p:tgtEl>
                                          <p:spTgt spid="66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457200" y="304800"/>
            <a:ext cx="82296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588" indent="-1588">
              <a:defRPr sz="2400">
                <a:solidFill>
                  <a:schemeClr val="tx1"/>
                </a:solidFill>
                <a:latin typeface="Times New Roman" pitchFamily="18" charset="0"/>
              </a:defRPr>
            </a:lvl1pPr>
            <a:lvl2pPr marL="1028700" indent="-457200">
              <a:defRPr sz="2400">
                <a:solidFill>
                  <a:schemeClr val="tx1"/>
                </a:solidFill>
                <a:latin typeface="Times New Roman" pitchFamily="18" charset="0"/>
              </a:defRPr>
            </a:lvl2pPr>
            <a:lvl3pPr marL="1600200" indent="-457200">
              <a:defRPr sz="2400">
                <a:solidFill>
                  <a:schemeClr val="tx1"/>
                </a:solidFill>
                <a:latin typeface="Times New Roman" pitchFamily="18" charset="0"/>
              </a:defRPr>
            </a:lvl3pPr>
            <a:lvl4pPr marL="2171700" indent="-457200">
              <a:defRPr sz="2400">
                <a:solidFill>
                  <a:schemeClr val="tx1"/>
                </a:solidFill>
                <a:latin typeface="Times New Roman" pitchFamily="18" charset="0"/>
              </a:defRPr>
            </a:lvl4pPr>
            <a:lvl5pPr marL="2743200" indent="-457200">
              <a:defRPr sz="2400">
                <a:solidFill>
                  <a:schemeClr val="tx1"/>
                </a:solidFill>
                <a:latin typeface="Times New Roman" pitchFamily="18" charset="0"/>
              </a:defRPr>
            </a:lvl5pPr>
            <a:lvl6pPr marL="3200400" indent="-457200" fontAlgn="base">
              <a:spcBef>
                <a:spcPct val="0"/>
              </a:spcBef>
              <a:spcAft>
                <a:spcPct val="0"/>
              </a:spcAft>
              <a:defRPr sz="2400">
                <a:solidFill>
                  <a:schemeClr val="tx1"/>
                </a:solidFill>
                <a:latin typeface="Times New Roman" pitchFamily="18" charset="0"/>
              </a:defRPr>
            </a:lvl6pPr>
            <a:lvl7pPr marL="3657600" indent="-457200" fontAlgn="base">
              <a:spcBef>
                <a:spcPct val="0"/>
              </a:spcBef>
              <a:spcAft>
                <a:spcPct val="0"/>
              </a:spcAft>
              <a:defRPr sz="2400">
                <a:solidFill>
                  <a:schemeClr val="tx1"/>
                </a:solidFill>
                <a:latin typeface="Times New Roman" pitchFamily="18" charset="0"/>
              </a:defRPr>
            </a:lvl7pPr>
            <a:lvl8pPr marL="4114800" indent="-457200" fontAlgn="base">
              <a:spcBef>
                <a:spcPct val="0"/>
              </a:spcBef>
              <a:spcAft>
                <a:spcPct val="0"/>
              </a:spcAft>
              <a:defRPr sz="2400">
                <a:solidFill>
                  <a:schemeClr val="tx1"/>
                </a:solidFill>
                <a:latin typeface="Times New Roman" pitchFamily="18" charset="0"/>
              </a:defRPr>
            </a:lvl8pPr>
            <a:lvl9pPr marL="45720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sz="2800">
                <a:solidFill>
                  <a:schemeClr val="accent2"/>
                </a:solidFill>
                <a:latin typeface="Comic Sans MS" pitchFamily="66" charset="0"/>
              </a:rPr>
              <a:t>A whale-watching company noticed that many customers wanted to know whether it was better to book an excursion in the morning or the afternoon.  To test this question, the company collected the following data on 15 randomly selected days over the past       month.  (Note: days were not           consecutive.)</a:t>
            </a:r>
          </a:p>
        </p:txBody>
      </p:sp>
      <p:graphicFrame>
        <p:nvGraphicFramePr>
          <p:cNvPr id="67662" name="Group 78"/>
          <p:cNvGraphicFramePr>
            <a:graphicFrameLocks noGrp="1"/>
          </p:cNvGraphicFramePr>
          <p:nvPr/>
        </p:nvGraphicFramePr>
        <p:xfrm>
          <a:off x="228600" y="3810000"/>
          <a:ext cx="8763000" cy="1706880"/>
        </p:xfrm>
        <a:graphic>
          <a:graphicData uri="http://schemas.openxmlformats.org/drawingml/2006/table">
            <a:tbl>
              <a:tblPr/>
              <a:tblGrid>
                <a:gridCol w="1157288"/>
                <a:gridCol w="355600"/>
                <a:gridCol w="638175"/>
                <a:gridCol w="398462"/>
                <a:gridCol w="477838"/>
                <a:gridCol w="557212"/>
                <a:gridCol w="557213"/>
                <a:gridCol w="582612"/>
                <a:gridCol w="692150"/>
                <a:gridCol w="477838"/>
                <a:gridCol w="582612"/>
                <a:gridCol w="457200"/>
                <a:gridCol w="457200"/>
                <a:gridCol w="457200"/>
                <a:gridCol w="457200"/>
                <a:gridCol w="4572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Day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Morning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After-noon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657" name="AutoShape 73"/>
          <p:cNvSpPr>
            <a:spLocks noChangeArrowheads="1"/>
          </p:cNvSpPr>
          <p:nvPr/>
        </p:nvSpPr>
        <p:spPr bwMode="auto">
          <a:xfrm>
            <a:off x="5334000" y="5181600"/>
            <a:ext cx="3581400" cy="1447800"/>
          </a:xfrm>
          <a:prstGeom prst="wedgeRoundRectCallout">
            <a:avLst>
              <a:gd name="adj1" fmla="val -44991"/>
              <a:gd name="adj2" fmla="val -74125"/>
              <a:gd name="adj3" fmla="val 16667"/>
            </a:avLst>
          </a:prstGeom>
          <a:solidFill>
            <a:srgbClr val="85B6FF"/>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First, you must find the differences for each day.</a:t>
            </a:r>
          </a:p>
        </p:txBody>
      </p:sp>
      <p:sp>
        <p:nvSpPr>
          <p:cNvPr id="67658" name="AutoShape 74"/>
          <p:cNvSpPr>
            <a:spLocks noChangeArrowheads="1"/>
          </p:cNvSpPr>
          <p:nvPr/>
        </p:nvSpPr>
        <p:spPr bwMode="auto">
          <a:xfrm>
            <a:off x="228600" y="5029200"/>
            <a:ext cx="4953000" cy="1600200"/>
          </a:xfrm>
          <a:prstGeom prst="wedgeRoundRectCallout">
            <a:avLst>
              <a:gd name="adj1" fmla="val -22306"/>
              <a:gd name="adj2" fmla="val -99403"/>
              <a:gd name="adj3" fmla="val 16667"/>
            </a:avLst>
          </a:prstGeom>
          <a:solidFill>
            <a:srgbClr val="85B6FF"/>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Since you have two values for each day, they are </a:t>
            </a:r>
            <a:r>
              <a:rPr lang="en-US" b="1">
                <a:solidFill>
                  <a:srgbClr val="FF3300"/>
                </a:solidFill>
              </a:rPr>
              <a:t>dependent</a:t>
            </a:r>
            <a:r>
              <a:rPr lang="en-US" b="1"/>
              <a:t> </a:t>
            </a:r>
            <a:r>
              <a:rPr lang="en-US"/>
              <a:t>on the day – making this data matched pairs</a:t>
            </a:r>
          </a:p>
        </p:txBody>
      </p:sp>
      <p:sp>
        <p:nvSpPr>
          <p:cNvPr id="67659" name="AutoShape 75"/>
          <p:cNvSpPr>
            <a:spLocks noChangeArrowheads="1"/>
          </p:cNvSpPr>
          <p:nvPr/>
        </p:nvSpPr>
        <p:spPr bwMode="auto">
          <a:xfrm>
            <a:off x="990600" y="1676400"/>
            <a:ext cx="4114800" cy="1371600"/>
          </a:xfrm>
          <a:prstGeom prst="wedgeRoundRectCallout">
            <a:avLst>
              <a:gd name="adj1" fmla="val -44444"/>
              <a:gd name="adj2" fmla="val 136690"/>
              <a:gd name="adj3" fmla="val 16667"/>
            </a:avLst>
          </a:prstGeom>
          <a:solidFill>
            <a:srgbClr val="85B6FF"/>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300"/>
              <a:t>You may subtract either way – just be careful when writing H</a:t>
            </a:r>
            <a:r>
              <a:rPr lang="en-US" sz="2300" baseline="-25000"/>
              <a:t>a</a:t>
            </a:r>
            <a:endParaRPr lang="en-US" sz="2300"/>
          </a:p>
        </p:txBody>
      </p:sp>
      <p:pic>
        <p:nvPicPr>
          <p:cNvPr id="67660" name="Picture 76" descr="MCj042469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2286000"/>
            <a:ext cx="1752600" cy="14081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658"/>
                                        </p:tgtEl>
                                        <p:attrNameLst>
                                          <p:attrName>style.visibility</p:attrName>
                                        </p:attrNameLst>
                                      </p:cBhvr>
                                      <p:to>
                                        <p:strVal val="visible"/>
                                      </p:to>
                                    </p:set>
                                  </p:childTnLst>
                                  <p:subTnLst>
                                    <p:set>
                                      <p:cBhvr override="childStyle">
                                        <p:cTn dur="1" fill="hold" display="0" masterRel="nextClick" afterEffect="1"/>
                                        <p:tgtEl>
                                          <p:spTgt spid="67658"/>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657"/>
                                        </p:tgtEl>
                                        <p:attrNameLst>
                                          <p:attrName>style.visibility</p:attrName>
                                        </p:attrNameLst>
                                      </p:cBhvr>
                                      <p:to>
                                        <p:strVal val="visible"/>
                                      </p:to>
                                    </p:set>
                                  </p:childTnLst>
                                  <p:subTnLst>
                                    <p:set>
                                      <p:cBhvr override="childStyle">
                                        <p:cTn dur="1" fill="hold" display="0" masterRel="nextClick" afterEffect="1"/>
                                        <p:tgtEl>
                                          <p:spTgt spid="67657"/>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76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57" grpId="0" animBg="1" autoUpdateAnimBg="0"/>
      <p:bldP spid="67658" grpId="0" animBg="1" autoUpdateAnimBg="0"/>
      <p:bldP spid="67659"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0" name="Group 2"/>
          <p:cNvGraphicFramePr>
            <a:graphicFrameLocks noGrp="1"/>
          </p:cNvGraphicFramePr>
          <p:nvPr/>
        </p:nvGraphicFramePr>
        <p:xfrm>
          <a:off x="203200" y="304800"/>
          <a:ext cx="8763000" cy="2468880"/>
        </p:xfrm>
        <a:graphic>
          <a:graphicData uri="http://schemas.openxmlformats.org/drawingml/2006/table">
            <a:tbl>
              <a:tblPr/>
              <a:tblGrid>
                <a:gridCol w="1157288"/>
                <a:gridCol w="355600"/>
                <a:gridCol w="638175"/>
                <a:gridCol w="490537"/>
                <a:gridCol w="385763"/>
                <a:gridCol w="557212"/>
                <a:gridCol w="557213"/>
                <a:gridCol w="638175"/>
                <a:gridCol w="636587"/>
                <a:gridCol w="477838"/>
                <a:gridCol w="582612"/>
                <a:gridCol w="457200"/>
                <a:gridCol w="457200"/>
                <a:gridCol w="457200"/>
                <a:gridCol w="457200"/>
                <a:gridCol w="4572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Morning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After-noon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Times New Roman" pitchFamily="18" charset="0"/>
                        </a:rPr>
                        <a:t>Differences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8697" name="Text Box 89"/>
          <p:cNvSpPr txBox="1">
            <a:spLocks noChangeArrowheads="1"/>
          </p:cNvSpPr>
          <p:nvPr/>
        </p:nvSpPr>
        <p:spPr bwMode="auto">
          <a:xfrm>
            <a:off x="457200" y="3048000"/>
            <a:ext cx="8305800"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accent2"/>
                </a:solidFill>
              </a:rPr>
              <a:t>Assumptions:</a:t>
            </a:r>
          </a:p>
          <a:p>
            <a:pPr>
              <a:spcBef>
                <a:spcPct val="50000"/>
              </a:spcBef>
              <a:buFontTx/>
              <a:buChar char="•"/>
            </a:pPr>
            <a:r>
              <a:rPr lang="en-US">
                <a:solidFill>
                  <a:schemeClr val="accent2"/>
                </a:solidFill>
              </a:rPr>
              <a:t> Have an SRS of days for whale-watching</a:t>
            </a:r>
          </a:p>
          <a:p>
            <a:pPr>
              <a:spcBef>
                <a:spcPct val="50000"/>
              </a:spcBef>
              <a:buFontTx/>
              <a:buChar char="•"/>
            </a:pPr>
            <a:r>
              <a:rPr lang="en-US">
                <a:solidFill>
                  <a:schemeClr val="accent2"/>
                </a:solidFill>
              </a:rPr>
              <a:t> </a:t>
            </a:r>
            <a:r>
              <a:rPr lang="en-US">
                <a:solidFill>
                  <a:schemeClr val="accent2"/>
                </a:solidFill>
                <a:latin typeface="Symbol" pitchFamily="18" charset="2"/>
              </a:rPr>
              <a:t>s</a:t>
            </a:r>
            <a:r>
              <a:rPr lang="en-US">
                <a:solidFill>
                  <a:schemeClr val="accent2"/>
                </a:solidFill>
              </a:rPr>
              <a:t> unknown</a:t>
            </a:r>
          </a:p>
          <a:p>
            <a:pPr>
              <a:spcBef>
                <a:spcPct val="50000"/>
              </a:spcBef>
              <a:buFontTx/>
              <a:buChar char="•"/>
            </a:pPr>
            <a:r>
              <a:rPr lang="en-US">
                <a:solidFill>
                  <a:schemeClr val="accent2"/>
                </a:solidFill>
              </a:rPr>
              <a:t>Since the normal probability plot is approximately linear, the distribution of difference is approximately normal.</a:t>
            </a:r>
          </a:p>
        </p:txBody>
      </p:sp>
      <p:pic>
        <p:nvPicPr>
          <p:cNvPr id="68698" name="Picture 9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5410200"/>
            <a:ext cx="1828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699" name="AutoShape 91"/>
          <p:cNvSpPr>
            <a:spLocks noChangeArrowheads="1"/>
          </p:cNvSpPr>
          <p:nvPr/>
        </p:nvSpPr>
        <p:spPr bwMode="auto">
          <a:xfrm>
            <a:off x="2895600" y="1752600"/>
            <a:ext cx="4648200" cy="2057400"/>
          </a:xfrm>
          <a:prstGeom prst="wedgeRoundRectCallout">
            <a:avLst>
              <a:gd name="adj1" fmla="val -71792"/>
              <a:gd name="adj2" fmla="val -42208"/>
              <a:gd name="adj3" fmla="val 16667"/>
            </a:avLst>
          </a:prstGeom>
          <a:solidFill>
            <a:srgbClr val="85B6FF"/>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I subtracted:</a:t>
            </a:r>
          </a:p>
          <a:p>
            <a:pPr algn="ctr"/>
            <a:r>
              <a:rPr lang="en-US"/>
              <a:t>Morning – afternoon</a:t>
            </a:r>
          </a:p>
          <a:p>
            <a:pPr algn="ctr"/>
            <a:endParaRPr lang="en-US"/>
          </a:p>
          <a:p>
            <a:pPr algn="ctr"/>
            <a:r>
              <a:rPr lang="en-US"/>
              <a:t>You could subtract the other way!</a:t>
            </a:r>
          </a:p>
        </p:txBody>
      </p:sp>
      <p:sp>
        <p:nvSpPr>
          <p:cNvPr id="68700" name="AutoShape 92"/>
          <p:cNvSpPr>
            <a:spLocks noChangeArrowheads="1"/>
          </p:cNvSpPr>
          <p:nvPr/>
        </p:nvSpPr>
        <p:spPr bwMode="auto">
          <a:xfrm>
            <a:off x="838200" y="3810000"/>
            <a:ext cx="6629400" cy="1219200"/>
          </a:xfrm>
          <a:prstGeom prst="wedgeRoundRectCallout">
            <a:avLst>
              <a:gd name="adj1" fmla="val -51435"/>
              <a:gd name="adj2" fmla="val -152472"/>
              <a:gd name="adj3" fmla="val 16667"/>
            </a:avLst>
          </a:prstGeom>
          <a:solidFill>
            <a:srgbClr val="85B6FF"/>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You need to state assumptions using the differences!</a:t>
            </a:r>
          </a:p>
        </p:txBody>
      </p:sp>
      <p:sp>
        <p:nvSpPr>
          <p:cNvPr id="68701" name="AutoShape 93"/>
          <p:cNvSpPr>
            <a:spLocks noChangeArrowheads="1"/>
          </p:cNvSpPr>
          <p:nvPr/>
        </p:nvSpPr>
        <p:spPr bwMode="auto">
          <a:xfrm>
            <a:off x="685800" y="5257800"/>
            <a:ext cx="4495800" cy="1295400"/>
          </a:xfrm>
          <a:prstGeom prst="wedgeRoundRectCallout">
            <a:avLst>
              <a:gd name="adj1" fmla="val 79662"/>
              <a:gd name="adj2" fmla="val -11273"/>
              <a:gd name="adj3" fmla="val 16667"/>
            </a:avLst>
          </a:prstGeom>
          <a:solidFill>
            <a:srgbClr val="85B6FF"/>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Notice the granularity in this plot, it is still displays a nice linear relationship!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99"/>
                                        </p:tgtEl>
                                        <p:attrNameLst>
                                          <p:attrName>style.visibility</p:attrName>
                                        </p:attrNameLst>
                                      </p:cBhvr>
                                      <p:to>
                                        <p:strVal val="visible"/>
                                      </p:to>
                                    </p:set>
                                  </p:childTnLst>
                                  <p:subTnLst>
                                    <p:set>
                                      <p:cBhvr override="childStyle">
                                        <p:cTn dur="1" fill="hold" display="0" masterRel="nextClick" afterEffect="1"/>
                                        <p:tgtEl>
                                          <p:spTgt spid="68699"/>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700"/>
                                        </p:tgtEl>
                                        <p:attrNameLst>
                                          <p:attrName>style.visibility</p:attrName>
                                        </p:attrNameLst>
                                      </p:cBhvr>
                                      <p:to>
                                        <p:strVal val="visible"/>
                                      </p:to>
                                    </p:set>
                                  </p:childTnLst>
                                  <p:subTnLst>
                                    <p:set>
                                      <p:cBhvr override="childStyle">
                                        <p:cTn dur="1" fill="hold" display="0" masterRel="nextClick" afterEffect="1"/>
                                        <p:tgtEl>
                                          <p:spTgt spid="68700"/>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68697"/>
                                        </p:tgtEl>
                                        <p:attrNameLst>
                                          <p:attrName>style.visibility</p:attrName>
                                        </p:attrNameLst>
                                      </p:cBhvr>
                                      <p:to>
                                        <p:strVal val="visible"/>
                                      </p:to>
                                    </p:set>
                                    <p:animEffect transition="in" filter="checkerboard(across)">
                                      <p:cBhvr>
                                        <p:cTn id="15" dur="500"/>
                                        <p:tgtEl>
                                          <p:spTgt spid="68697"/>
                                        </p:tgtEl>
                                      </p:cBhvr>
                                    </p:animEffect>
                                  </p:childTnLst>
                                </p:cTn>
                              </p:par>
                            </p:childTnLst>
                          </p:cTn>
                        </p:par>
                        <p:par>
                          <p:cTn id="16" fill="hold" nodeType="afterGroup">
                            <p:stCondLst>
                              <p:cond delay="500"/>
                            </p:stCondLst>
                            <p:childTnLst>
                              <p:par>
                                <p:cTn id="17" presetID="1" presetClass="entr" presetSubtype="0" fill="hold" nodeType="afterEffect">
                                  <p:stCondLst>
                                    <p:cond delay="0"/>
                                  </p:stCondLst>
                                  <p:childTnLst>
                                    <p:set>
                                      <p:cBhvr>
                                        <p:cTn id="18" dur="1" fill="hold">
                                          <p:stCondLst>
                                            <p:cond delay="499"/>
                                          </p:stCondLst>
                                        </p:cTn>
                                        <p:tgtEl>
                                          <p:spTgt spid="6869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8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97" grpId="0" autoUpdateAnimBg="0"/>
      <p:bldP spid="68699" grpId="0" animBg="1" autoUpdateAnimBg="0"/>
      <p:bldP spid="68700" grpId="0" animBg="1" autoUpdateAnimBg="0"/>
      <p:bldP spid="68701"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689" name="Group 57"/>
          <p:cNvGraphicFramePr>
            <a:graphicFrameLocks noGrp="1"/>
          </p:cNvGraphicFramePr>
          <p:nvPr/>
        </p:nvGraphicFramePr>
        <p:xfrm>
          <a:off x="0" y="304800"/>
          <a:ext cx="9093200" cy="685800"/>
        </p:xfrm>
        <a:graphic>
          <a:graphicData uri="http://schemas.openxmlformats.org/drawingml/2006/table">
            <a:tbl>
              <a:tblPr/>
              <a:tblGrid>
                <a:gridCol w="1447800"/>
                <a:gridCol w="381000"/>
                <a:gridCol w="533400"/>
                <a:gridCol w="609600"/>
                <a:gridCol w="533400"/>
                <a:gridCol w="457200"/>
                <a:gridCol w="533400"/>
                <a:gridCol w="463550"/>
                <a:gridCol w="661988"/>
                <a:gridCol w="495300"/>
                <a:gridCol w="604837"/>
                <a:gridCol w="474663"/>
                <a:gridCol w="473075"/>
                <a:gridCol w="474662"/>
                <a:gridCol w="474663"/>
                <a:gridCol w="474662"/>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3300"/>
                          </a:solidFill>
                          <a:effectLst/>
                          <a:latin typeface="Comic Sans MS" pitchFamily="66" charset="0"/>
                        </a:rPr>
                        <a:t>Differences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9670" name="Text Box 38"/>
          <p:cNvSpPr txBox="1">
            <a:spLocks noChangeArrowheads="1"/>
          </p:cNvSpPr>
          <p:nvPr/>
        </p:nvSpPr>
        <p:spPr bwMode="auto">
          <a:xfrm>
            <a:off x="381000" y="1219200"/>
            <a:ext cx="84582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500">
                <a:solidFill>
                  <a:schemeClr val="accent2"/>
                </a:solidFill>
              </a:rPr>
              <a:t>Is there sufficient evidence that more whales are sighted in the afternoon?</a:t>
            </a:r>
          </a:p>
        </p:txBody>
      </p:sp>
      <p:sp>
        <p:nvSpPr>
          <p:cNvPr id="69671" name="AutoShape 39"/>
          <p:cNvSpPr>
            <a:spLocks noChangeArrowheads="1"/>
          </p:cNvSpPr>
          <p:nvPr/>
        </p:nvSpPr>
        <p:spPr bwMode="auto">
          <a:xfrm>
            <a:off x="4191000" y="1981200"/>
            <a:ext cx="4495800" cy="2895600"/>
          </a:xfrm>
          <a:prstGeom prst="wedgeRoundRectCallout">
            <a:avLst>
              <a:gd name="adj1" fmla="val -91032"/>
              <a:gd name="adj2" fmla="val -66611"/>
              <a:gd name="adj3" fmla="val 16667"/>
            </a:avLst>
          </a:prstGeom>
          <a:solidFill>
            <a:srgbClr val="85B6FF"/>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Be careful writing your H</a:t>
            </a:r>
            <a:r>
              <a:rPr lang="en-US" baseline="-25000"/>
              <a:t>a</a:t>
            </a:r>
            <a:r>
              <a:rPr lang="en-US"/>
              <a:t>!</a:t>
            </a:r>
          </a:p>
          <a:p>
            <a:pPr algn="ctr"/>
            <a:r>
              <a:rPr lang="en-US"/>
              <a:t>Think about how you subtracted: M-A</a:t>
            </a:r>
          </a:p>
          <a:p>
            <a:pPr algn="ctr"/>
            <a:r>
              <a:rPr lang="en-US"/>
              <a:t>If afternoon is more should the differences be + or -?</a:t>
            </a:r>
          </a:p>
          <a:p>
            <a:pPr algn="ctr"/>
            <a:r>
              <a:rPr lang="en-US" b="1"/>
              <a:t>Don’t look at numbers!!!!</a:t>
            </a:r>
          </a:p>
        </p:txBody>
      </p:sp>
      <p:sp>
        <p:nvSpPr>
          <p:cNvPr id="69672" name="Text Box 40"/>
          <p:cNvSpPr txBox="1">
            <a:spLocks noChangeArrowheads="1"/>
          </p:cNvSpPr>
          <p:nvPr/>
        </p:nvSpPr>
        <p:spPr bwMode="auto">
          <a:xfrm>
            <a:off x="762000" y="2590800"/>
            <a:ext cx="7086600" cy="409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500">
                <a:solidFill>
                  <a:schemeClr val="accent2"/>
                </a:solidFill>
              </a:rPr>
              <a:t>H</a:t>
            </a:r>
            <a:r>
              <a:rPr lang="en-US" sz="3500" baseline="-25000">
                <a:solidFill>
                  <a:schemeClr val="accent2"/>
                </a:solidFill>
              </a:rPr>
              <a:t>0</a:t>
            </a:r>
            <a:r>
              <a:rPr lang="en-US" sz="3500">
                <a:solidFill>
                  <a:schemeClr val="accent2"/>
                </a:solidFill>
              </a:rPr>
              <a:t>: </a:t>
            </a:r>
            <a:r>
              <a:rPr lang="en-US" sz="3500">
                <a:solidFill>
                  <a:schemeClr val="accent2"/>
                </a:solidFill>
                <a:latin typeface="Symbol" pitchFamily="18" charset="2"/>
              </a:rPr>
              <a:t>m</a:t>
            </a:r>
            <a:r>
              <a:rPr lang="en-US" sz="3500" baseline="-25000">
                <a:solidFill>
                  <a:schemeClr val="accent2"/>
                </a:solidFill>
              </a:rPr>
              <a:t>D</a:t>
            </a:r>
            <a:r>
              <a:rPr lang="en-US" sz="3500">
                <a:solidFill>
                  <a:schemeClr val="accent2"/>
                </a:solidFill>
              </a:rPr>
              <a:t> = 0</a:t>
            </a:r>
          </a:p>
          <a:p>
            <a:pPr>
              <a:spcBef>
                <a:spcPct val="50000"/>
              </a:spcBef>
            </a:pPr>
            <a:r>
              <a:rPr lang="en-US" sz="3500">
                <a:solidFill>
                  <a:schemeClr val="accent2"/>
                </a:solidFill>
              </a:rPr>
              <a:t>H</a:t>
            </a:r>
            <a:r>
              <a:rPr lang="en-US" sz="3500" baseline="-25000">
                <a:solidFill>
                  <a:schemeClr val="accent2"/>
                </a:solidFill>
              </a:rPr>
              <a:t>a</a:t>
            </a:r>
            <a:r>
              <a:rPr lang="en-US" sz="3500">
                <a:solidFill>
                  <a:schemeClr val="accent2"/>
                </a:solidFill>
              </a:rPr>
              <a:t>: </a:t>
            </a:r>
            <a:r>
              <a:rPr lang="en-US" sz="3500">
                <a:solidFill>
                  <a:schemeClr val="accent2"/>
                </a:solidFill>
                <a:latin typeface="Symbol" pitchFamily="18" charset="2"/>
              </a:rPr>
              <a:t>m</a:t>
            </a:r>
            <a:r>
              <a:rPr lang="en-US" sz="3500" baseline="-25000">
                <a:solidFill>
                  <a:schemeClr val="accent2"/>
                </a:solidFill>
              </a:rPr>
              <a:t>D</a:t>
            </a:r>
            <a:r>
              <a:rPr lang="en-US" sz="3500">
                <a:solidFill>
                  <a:schemeClr val="accent2"/>
                </a:solidFill>
              </a:rPr>
              <a:t> &lt; 0</a:t>
            </a:r>
          </a:p>
          <a:p>
            <a:pPr>
              <a:spcBef>
                <a:spcPct val="50000"/>
              </a:spcBef>
            </a:pPr>
            <a:r>
              <a:rPr lang="en-US" sz="3500">
                <a:solidFill>
                  <a:schemeClr val="accent2"/>
                </a:solidFill>
              </a:rPr>
              <a:t>Where </a:t>
            </a:r>
            <a:r>
              <a:rPr lang="en-US" sz="3500">
                <a:solidFill>
                  <a:schemeClr val="accent2"/>
                </a:solidFill>
                <a:latin typeface="Symbol" pitchFamily="18" charset="2"/>
              </a:rPr>
              <a:t>m</a:t>
            </a:r>
            <a:r>
              <a:rPr lang="en-US" sz="3500" baseline="-25000">
                <a:solidFill>
                  <a:schemeClr val="accent2"/>
                </a:solidFill>
              </a:rPr>
              <a:t>D</a:t>
            </a:r>
            <a:r>
              <a:rPr lang="en-US" sz="3500">
                <a:solidFill>
                  <a:schemeClr val="accent2"/>
                </a:solidFill>
              </a:rPr>
              <a:t> is the true mean difference in whale sightings from morning minus afternoon</a:t>
            </a:r>
          </a:p>
          <a:p>
            <a:pPr>
              <a:spcBef>
                <a:spcPct val="50000"/>
              </a:spcBef>
            </a:pPr>
            <a:endParaRPr lang="en-US" sz="3500">
              <a:solidFill>
                <a:schemeClr val="accent2"/>
              </a:solidFill>
            </a:endParaRPr>
          </a:p>
        </p:txBody>
      </p:sp>
      <p:sp>
        <p:nvSpPr>
          <p:cNvPr id="69673" name="AutoShape 41"/>
          <p:cNvSpPr>
            <a:spLocks noChangeArrowheads="1"/>
          </p:cNvSpPr>
          <p:nvPr/>
        </p:nvSpPr>
        <p:spPr bwMode="auto">
          <a:xfrm>
            <a:off x="3048000" y="3048000"/>
            <a:ext cx="5334000" cy="1828800"/>
          </a:xfrm>
          <a:prstGeom prst="wedgeRoundRectCallout">
            <a:avLst>
              <a:gd name="adj1" fmla="val -70181"/>
              <a:gd name="adj2" fmla="val -41231"/>
              <a:gd name="adj3" fmla="val 16667"/>
            </a:avLst>
          </a:prstGeom>
          <a:solidFill>
            <a:srgbClr val="85B6FF"/>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Notice we used </a:t>
            </a:r>
            <a:r>
              <a:rPr lang="en-US">
                <a:latin typeface="Symbol" pitchFamily="18" charset="2"/>
              </a:rPr>
              <a:t>m</a:t>
            </a:r>
            <a:r>
              <a:rPr lang="en-US" baseline="-25000"/>
              <a:t>D </a:t>
            </a:r>
            <a:r>
              <a:rPr lang="en-US"/>
              <a:t>for differences</a:t>
            </a:r>
          </a:p>
          <a:p>
            <a:pPr algn="ctr"/>
            <a:r>
              <a:rPr lang="en-US"/>
              <a:t>&amp; it equals 0 since the null should be that there is </a:t>
            </a:r>
            <a:r>
              <a:rPr lang="en-US" b="1"/>
              <a:t>NO</a:t>
            </a:r>
            <a:r>
              <a:rPr lang="en-US"/>
              <a:t> difference.</a:t>
            </a:r>
          </a:p>
        </p:txBody>
      </p:sp>
      <p:sp>
        <p:nvSpPr>
          <p:cNvPr id="69674" name="AutoShape 42"/>
          <p:cNvSpPr>
            <a:spLocks noChangeArrowheads="1"/>
          </p:cNvSpPr>
          <p:nvPr/>
        </p:nvSpPr>
        <p:spPr bwMode="auto">
          <a:xfrm>
            <a:off x="3276600" y="2514600"/>
            <a:ext cx="5334000" cy="1143000"/>
          </a:xfrm>
          <a:prstGeom prst="wedgeRoundRectCallout">
            <a:avLst>
              <a:gd name="adj1" fmla="val -60894"/>
              <a:gd name="adj2" fmla="val 45972"/>
              <a:gd name="adj3" fmla="val 16667"/>
            </a:avLst>
          </a:prstGeom>
          <a:solidFill>
            <a:srgbClr val="85B6FF"/>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If you subtract afternoon – morning; then H</a:t>
            </a:r>
            <a:r>
              <a:rPr lang="en-US" baseline="-25000"/>
              <a:t>a</a:t>
            </a:r>
            <a:r>
              <a:rPr lang="en-US"/>
              <a:t>: </a:t>
            </a:r>
            <a:r>
              <a:rPr lang="en-US">
                <a:latin typeface="Symbol" pitchFamily="18" charset="2"/>
              </a:rPr>
              <a:t>m</a:t>
            </a:r>
            <a:r>
              <a:rPr lang="en-US" baseline="-25000"/>
              <a:t>D</a:t>
            </a:r>
            <a:r>
              <a:rPr lang="en-US" sz="3500"/>
              <a:t>&gt;0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71"/>
                                        </p:tgtEl>
                                        <p:attrNameLst>
                                          <p:attrName>style.visibility</p:attrName>
                                        </p:attrNameLst>
                                      </p:cBhvr>
                                      <p:to>
                                        <p:strVal val="visible"/>
                                      </p:to>
                                    </p:set>
                                  </p:childTnLst>
                                  <p:subTnLst>
                                    <p:set>
                                      <p:cBhvr override="childStyle">
                                        <p:cTn dur="1" fill="hold" display="0" masterRel="nextClick" afterEffect="1"/>
                                        <p:tgtEl>
                                          <p:spTgt spid="69671"/>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967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9673"/>
                                        </p:tgtEl>
                                        <p:attrNameLst>
                                          <p:attrName>style.visibility</p:attrName>
                                        </p:attrNameLst>
                                      </p:cBhvr>
                                      <p:to>
                                        <p:strVal val="visible"/>
                                      </p:to>
                                    </p:set>
                                  </p:childTnLst>
                                  <p:subTnLst>
                                    <p:set>
                                      <p:cBhvr override="childStyle">
                                        <p:cTn dur="1" fill="hold" display="0" masterRel="nextClick" afterEffect="1"/>
                                        <p:tgtEl>
                                          <p:spTgt spid="69673"/>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96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1" grpId="0" animBg="1" autoUpdateAnimBg="0"/>
      <p:bldP spid="69672" grpId="0" autoUpdateAnimBg="0"/>
      <p:bldP spid="69673" grpId="0" animBg="1" autoUpdateAnimBg="0"/>
      <p:bldP spid="69674"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94" name="Text Box 38"/>
          <p:cNvSpPr txBox="1">
            <a:spLocks noChangeArrowheads="1"/>
          </p:cNvSpPr>
          <p:nvPr/>
        </p:nvSpPr>
        <p:spPr bwMode="auto">
          <a:xfrm>
            <a:off x="381000" y="1219200"/>
            <a:ext cx="8458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500">
                <a:solidFill>
                  <a:schemeClr val="accent2"/>
                </a:solidFill>
              </a:rPr>
              <a:t>finishing the hypothesis test:</a:t>
            </a:r>
          </a:p>
          <a:p>
            <a:pPr>
              <a:spcBef>
                <a:spcPct val="50000"/>
              </a:spcBef>
            </a:pPr>
            <a:endParaRPr lang="en-US" sz="2500">
              <a:solidFill>
                <a:schemeClr val="accent2"/>
              </a:solidFill>
            </a:endParaRPr>
          </a:p>
          <a:p>
            <a:pPr>
              <a:spcBef>
                <a:spcPct val="50000"/>
              </a:spcBef>
            </a:pPr>
            <a:endParaRPr lang="en-US" sz="2500">
              <a:solidFill>
                <a:schemeClr val="accent2"/>
              </a:solidFill>
            </a:endParaRPr>
          </a:p>
          <a:p>
            <a:pPr>
              <a:spcBef>
                <a:spcPct val="50000"/>
              </a:spcBef>
            </a:pPr>
            <a:endParaRPr lang="en-US" sz="2500">
              <a:solidFill>
                <a:schemeClr val="accent2"/>
              </a:solidFill>
            </a:endParaRPr>
          </a:p>
          <a:p>
            <a:pPr>
              <a:spcBef>
                <a:spcPct val="50000"/>
              </a:spcBef>
            </a:pPr>
            <a:endParaRPr lang="en-US" sz="2500">
              <a:solidFill>
                <a:schemeClr val="accent2"/>
              </a:solidFill>
            </a:endParaRPr>
          </a:p>
          <a:p>
            <a:pPr>
              <a:spcBef>
                <a:spcPct val="50000"/>
              </a:spcBef>
            </a:pPr>
            <a:endParaRPr lang="en-US" sz="2500">
              <a:solidFill>
                <a:schemeClr val="accent2"/>
              </a:solidFill>
            </a:endParaRPr>
          </a:p>
          <a:p>
            <a:pPr>
              <a:spcBef>
                <a:spcPct val="50000"/>
              </a:spcBef>
            </a:pPr>
            <a:r>
              <a:rPr lang="en-US" sz="2500">
                <a:solidFill>
                  <a:schemeClr val="accent2"/>
                </a:solidFill>
              </a:rPr>
              <a:t>Since p-value &gt; </a:t>
            </a:r>
            <a:r>
              <a:rPr lang="en-US" sz="2500">
                <a:solidFill>
                  <a:schemeClr val="accent2"/>
                </a:solidFill>
                <a:latin typeface="Symbol" pitchFamily="18" charset="2"/>
              </a:rPr>
              <a:t>a</a:t>
            </a:r>
            <a:r>
              <a:rPr lang="en-US" sz="2500">
                <a:solidFill>
                  <a:schemeClr val="accent2"/>
                </a:solidFill>
              </a:rPr>
              <a:t>, I fail to reject H</a:t>
            </a:r>
            <a:r>
              <a:rPr lang="en-US" sz="2500" baseline="-25000">
                <a:solidFill>
                  <a:schemeClr val="accent2"/>
                </a:solidFill>
              </a:rPr>
              <a:t>0</a:t>
            </a:r>
            <a:r>
              <a:rPr lang="en-US" sz="2500">
                <a:solidFill>
                  <a:schemeClr val="accent2"/>
                </a:solidFill>
              </a:rPr>
              <a:t>.  There is insufficient evidence to suggest that more whales are sighted in the afternoon than in the morning.</a:t>
            </a:r>
          </a:p>
        </p:txBody>
      </p:sp>
      <p:graphicFrame>
        <p:nvGraphicFramePr>
          <p:cNvPr id="70695" name="Object 39"/>
          <p:cNvGraphicFramePr>
            <a:graphicFrameLocks noChangeAspect="1"/>
          </p:cNvGraphicFramePr>
          <p:nvPr/>
        </p:nvGraphicFramePr>
        <p:xfrm>
          <a:off x="598488" y="1847850"/>
          <a:ext cx="4924425" cy="2374900"/>
        </p:xfrm>
        <a:graphic>
          <a:graphicData uri="http://schemas.openxmlformats.org/presentationml/2006/ole">
            <mc:AlternateContent xmlns:mc="http://schemas.openxmlformats.org/markup-compatibility/2006">
              <mc:Choice xmlns:v="urn:schemas-microsoft-com:vml" Requires="v">
                <p:oleObj spid="_x0000_s70736" name="Equation" r:id="rId3" imgW="1790640" imgH="863280" progId="Equation.3">
                  <p:embed/>
                </p:oleObj>
              </mc:Choice>
              <mc:Fallback>
                <p:oleObj name="Equation" r:id="rId3" imgW="1790640" imgH="863280" progId="Equation.3">
                  <p:embed/>
                  <p:pic>
                    <p:nvPicPr>
                      <p:cNvPr id="0" name="Object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488" y="1847850"/>
                        <a:ext cx="4924425" cy="2374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0696" name="AutoShape 40"/>
          <p:cNvSpPr>
            <a:spLocks noChangeArrowheads="1"/>
          </p:cNvSpPr>
          <p:nvPr/>
        </p:nvSpPr>
        <p:spPr bwMode="auto">
          <a:xfrm>
            <a:off x="5791200" y="1828800"/>
            <a:ext cx="2895600" cy="2743200"/>
          </a:xfrm>
          <a:prstGeom prst="wedgeRoundRectCallout">
            <a:avLst>
              <a:gd name="adj1" fmla="val -64144"/>
              <a:gd name="adj2" fmla="val -25287"/>
              <a:gd name="adj3" fmla="val 16667"/>
            </a:avLst>
          </a:prstGeom>
          <a:solidFill>
            <a:srgbClr val="85B6FF"/>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Notice that if you subtracted A-M, then your test statistic</a:t>
            </a:r>
          </a:p>
          <a:p>
            <a:pPr algn="ctr"/>
            <a:r>
              <a:rPr lang="en-US"/>
              <a:t>t = + .945, but p-value would be the same</a:t>
            </a:r>
          </a:p>
        </p:txBody>
      </p:sp>
      <p:sp>
        <p:nvSpPr>
          <p:cNvPr id="70697" name="AutoShape 41"/>
          <p:cNvSpPr>
            <a:spLocks noChangeArrowheads="1"/>
          </p:cNvSpPr>
          <p:nvPr/>
        </p:nvSpPr>
        <p:spPr bwMode="auto">
          <a:xfrm>
            <a:off x="5562600" y="1371600"/>
            <a:ext cx="3200400" cy="1828800"/>
          </a:xfrm>
          <a:prstGeom prst="wedgeRoundRectCallout">
            <a:avLst>
              <a:gd name="adj1" fmla="val -88046"/>
              <a:gd name="adj2" fmla="val -66231"/>
              <a:gd name="adj3" fmla="val 16667"/>
            </a:avLst>
          </a:prstGeom>
          <a:solidFill>
            <a:srgbClr val="85B6FF"/>
          </a:solidFill>
          <a:ln w="381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t>In your calculator, perform a t-test using the differences (L3)</a:t>
            </a:r>
          </a:p>
        </p:txBody>
      </p:sp>
      <p:graphicFrame>
        <p:nvGraphicFramePr>
          <p:cNvPr id="70699" name="Group 43"/>
          <p:cNvGraphicFramePr>
            <a:graphicFrameLocks noGrp="1"/>
          </p:cNvGraphicFramePr>
          <p:nvPr/>
        </p:nvGraphicFramePr>
        <p:xfrm>
          <a:off x="0" y="304800"/>
          <a:ext cx="9093200" cy="685800"/>
        </p:xfrm>
        <a:graphic>
          <a:graphicData uri="http://schemas.openxmlformats.org/drawingml/2006/table">
            <a:tbl>
              <a:tblPr/>
              <a:tblGrid>
                <a:gridCol w="1447800"/>
                <a:gridCol w="381000"/>
                <a:gridCol w="533400"/>
                <a:gridCol w="609600"/>
                <a:gridCol w="533400"/>
                <a:gridCol w="457200"/>
                <a:gridCol w="533400"/>
                <a:gridCol w="463550"/>
                <a:gridCol w="661988"/>
                <a:gridCol w="495300"/>
                <a:gridCol w="604837"/>
                <a:gridCol w="474663"/>
                <a:gridCol w="473075"/>
                <a:gridCol w="474662"/>
                <a:gridCol w="474663"/>
                <a:gridCol w="474662"/>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3300"/>
                          </a:solidFill>
                          <a:effectLst/>
                          <a:latin typeface="Comic Sans MS" pitchFamily="66" charset="0"/>
                        </a:rPr>
                        <a:t>Differences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00"/>
                          </a:solidFill>
                          <a:effectLst/>
                          <a:latin typeface="Comic Sans MS" pitchFamily="66"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97"/>
                                        </p:tgtEl>
                                        <p:attrNameLst>
                                          <p:attrName>style.visibility</p:attrName>
                                        </p:attrNameLst>
                                      </p:cBhvr>
                                      <p:to>
                                        <p:strVal val="visible"/>
                                      </p:to>
                                    </p:set>
                                  </p:childTnLst>
                                  <p:subTnLst>
                                    <p:set>
                                      <p:cBhvr override="childStyle">
                                        <p:cTn dur="1" fill="hold" display="0" masterRel="nextClick" afterEffect="1"/>
                                        <p:tgtEl>
                                          <p:spTgt spid="70697"/>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069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696"/>
                                        </p:tgtEl>
                                        <p:attrNameLst>
                                          <p:attrName>style.visibility</p:attrName>
                                        </p:attrNameLst>
                                      </p:cBhvr>
                                      <p:to>
                                        <p:strVal val="visible"/>
                                      </p:to>
                                    </p:set>
                                  </p:childTnLst>
                                  <p:subTnLst>
                                    <p:set>
                                      <p:cBhvr override="childStyle">
                                        <p:cTn dur="1" fill="hold" display="0" masterRel="nextClick" afterEffect="1"/>
                                        <p:tgtEl>
                                          <p:spTgt spid="70696"/>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06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96" grpId="0" animBg="1" autoUpdateAnimBg="0"/>
      <p:bldP spid="70697"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idx="4294967295"/>
          </p:nvPr>
        </p:nvSpPr>
        <p:spPr>
          <a:xfrm>
            <a:off x="685800" y="609600"/>
            <a:ext cx="7772400" cy="914400"/>
          </a:xfrm>
        </p:spPr>
        <p:txBody>
          <a:bodyPr/>
          <a:lstStyle/>
          <a:p>
            <a:pPr algn="l"/>
            <a:r>
              <a:rPr lang="en-US" sz="3700" b="1">
                <a:solidFill>
                  <a:srgbClr val="CC0099"/>
                </a:solidFill>
                <a:effectLst>
                  <a:outerShdw blurRad="38100" dist="38100" dir="2700000" algn="tl">
                    <a:srgbClr val="000000"/>
                  </a:outerShdw>
                </a:effectLst>
                <a:latin typeface="Comic Sans MS" pitchFamily="66" charset="0"/>
              </a:rPr>
              <a:t>Assumptions for z-test (t-test):</a:t>
            </a:r>
          </a:p>
        </p:txBody>
      </p:sp>
      <p:sp>
        <p:nvSpPr>
          <p:cNvPr id="41989" name="Rectangle 5"/>
          <p:cNvSpPr>
            <a:spLocks noGrp="1" noChangeArrowheads="1"/>
          </p:cNvSpPr>
          <p:nvPr>
            <p:ph type="body" idx="4294967295"/>
          </p:nvPr>
        </p:nvSpPr>
        <p:spPr>
          <a:xfrm>
            <a:off x="685800" y="1600200"/>
            <a:ext cx="7772400" cy="4495800"/>
          </a:xfrm>
        </p:spPr>
        <p:txBody>
          <a:bodyPr/>
          <a:lstStyle/>
          <a:p>
            <a:r>
              <a:rPr lang="en-US" sz="3500" dirty="0">
                <a:solidFill>
                  <a:schemeClr val="accent2"/>
                </a:solidFill>
                <a:latin typeface="Comic Sans MS" pitchFamily="66" charset="0"/>
              </a:rPr>
              <a:t>Have an </a:t>
            </a:r>
            <a:r>
              <a:rPr lang="en-US" sz="3500" b="1" dirty="0">
                <a:solidFill>
                  <a:srgbClr val="FF3300"/>
                </a:solidFill>
                <a:latin typeface="Comic Sans MS" pitchFamily="66" charset="0"/>
              </a:rPr>
              <a:t>SRS</a:t>
            </a:r>
            <a:r>
              <a:rPr lang="en-US" sz="3500" b="1" dirty="0">
                <a:solidFill>
                  <a:schemeClr val="accent2"/>
                </a:solidFill>
                <a:latin typeface="Comic Sans MS" pitchFamily="66" charset="0"/>
              </a:rPr>
              <a:t> </a:t>
            </a:r>
            <a:r>
              <a:rPr lang="en-US" sz="3500" dirty="0">
                <a:solidFill>
                  <a:schemeClr val="accent2"/>
                </a:solidFill>
                <a:latin typeface="Comic Sans MS" pitchFamily="66" charset="0"/>
              </a:rPr>
              <a:t>of </a:t>
            </a:r>
            <a:r>
              <a:rPr lang="en-US" sz="3500" i="1" dirty="0">
                <a:solidFill>
                  <a:schemeClr val="accent2"/>
                </a:solidFill>
                <a:latin typeface="Comic Sans MS" pitchFamily="66" charset="0"/>
              </a:rPr>
              <a:t>context</a:t>
            </a:r>
          </a:p>
          <a:p>
            <a:r>
              <a:rPr lang="en-US" sz="3500" dirty="0" smtClean="0">
                <a:solidFill>
                  <a:schemeClr val="accent2"/>
                </a:solidFill>
                <a:latin typeface="Comic Sans MS" pitchFamily="66" charset="0"/>
              </a:rPr>
              <a:t>Sample size &lt; 10% of population</a:t>
            </a:r>
          </a:p>
          <a:p>
            <a:r>
              <a:rPr lang="en-US" sz="3500" dirty="0" smtClean="0">
                <a:solidFill>
                  <a:schemeClr val="accent2"/>
                </a:solidFill>
                <a:latin typeface="Comic Sans MS" pitchFamily="66" charset="0"/>
              </a:rPr>
              <a:t>Distribution </a:t>
            </a:r>
            <a:r>
              <a:rPr lang="en-US" sz="3500" dirty="0">
                <a:solidFill>
                  <a:schemeClr val="accent2"/>
                </a:solidFill>
                <a:latin typeface="Comic Sans MS" pitchFamily="66" charset="0"/>
              </a:rPr>
              <a:t>is (approximately) </a:t>
            </a:r>
            <a:r>
              <a:rPr lang="en-US" sz="3500" b="1" dirty="0">
                <a:solidFill>
                  <a:srgbClr val="FF3300"/>
                </a:solidFill>
                <a:latin typeface="Comic Sans MS" pitchFamily="66" charset="0"/>
              </a:rPr>
              <a:t>normal</a:t>
            </a:r>
          </a:p>
          <a:p>
            <a:pPr lvl="1"/>
            <a:r>
              <a:rPr lang="en-US" sz="3100" dirty="0">
                <a:solidFill>
                  <a:schemeClr val="accent2"/>
                </a:solidFill>
                <a:latin typeface="Comic Sans MS" pitchFamily="66" charset="0"/>
              </a:rPr>
              <a:t>Given</a:t>
            </a:r>
          </a:p>
          <a:p>
            <a:pPr lvl="1"/>
            <a:r>
              <a:rPr lang="en-US" sz="3100" dirty="0">
                <a:solidFill>
                  <a:schemeClr val="accent2"/>
                </a:solidFill>
                <a:latin typeface="Comic Sans MS" pitchFamily="66" charset="0"/>
              </a:rPr>
              <a:t>Large sample size</a:t>
            </a:r>
          </a:p>
          <a:p>
            <a:pPr lvl="1"/>
            <a:r>
              <a:rPr lang="en-US" sz="3100" dirty="0">
                <a:solidFill>
                  <a:schemeClr val="accent2"/>
                </a:solidFill>
                <a:latin typeface="Comic Sans MS" pitchFamily="66" charset="0"/>
              </a:rPr>
              <a:t>Graph </a:t>
            </a:r>
            <a:r>
              <a:rPr lang="en-US" sz="3100" dirty="0" smtClean="0">
                <a:solidFill>
                  <a:schemeClr val="accent2"/>
                </a:solidFill>
                <a:latin typeface="Comic Sans MS" pitchFamily="66" charset="0"/>
              </a:rPr>
              <a:t>data</a:t>
            </a:r>
            <a:endParaRPr lang="en-US" sz="3100" dirty="0">
              <a:solidFill>
                <a:schemeClr val="accent2"/>
              </a:solidFill>
              <a:latin typeface="Comic Sans MS" pitchFamily="66" charset="0"/>
            </a:endParaRPr>
          </a:p>
        </p:txBody>
      </p:sp>
      <p:pic>
        <p:nvPicPr>
          <p:cNvPr id="4199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352800"/>
            <a:ext cx="2047875" cy="2376488"/>
          </a:xfrm>
          <a:prstGeom prst="rect">
            <a:avLst/>
          </a:prstGeom>
          <a:noFill/>
          <a:extLst>
            <a:ext uri="{909E8E84-426E-40DD-AFC4-6F175D3DCCD1}">
              <a14:hiddenFill xmlns:a14="http://schemas.microsoft.com/office/drawing/2010/main">
                <a:solidFill>
                  <a:srgbClr val="FFFFFF"/>
                </a:solidFill>
              </a14:hiddenFill>
            </a:ext>
          </a:extLst>
        </p:spPr>
      </p:pic>
      <p:sp>
        <p:nvSpPr>
          <p:cNvPr id="41992" name="AutoShape 8"/>
          <p:cNvSpPr>
            <a:spLocks noChangeArrowheads="1"/>
          </p:cNvSpPr>
          <p:nvPr/>
        </p:nvSpPr>
        <p:spPr bwMode="auto">
          <a:xfrm>
            <a:off x="2819400" y="838200"/>
            <a:ext cx="4800600" cy="1981200"/>
          </a:xfrm>
          <a:prstGeom prst="wedgeRoundRectCallout">
            <a:avLst>
              <a:gd name="adj1" fmla="val 43120"/>
              <a:gd name="adj2" fmla="val 69153"/>
              <a:gd name="adj3" fmla="val 16667"/>
            </a:avLst>
          </a:prstGeom>
          <a:solidFill>
            <a:srgbClr val="CC00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800" b="1">
                <a:solidFill>
                  <a:srgbClr val="99FF66"/>
                </a:solidFill>
                <a:effectLst>
                  <a:outerShdw blurRad="38100" dist="38100" dir="2700000" algn="tl">
                    <a:srgbClr val="000000"/>
                  </a:outerShdw>
                </a:effectLst>
              </a:rPr>
              <a:t>YEA </a:t>
            </a:r>
            <a:r>
              <a:rPr lang="en-US" sz="2800">
                <a:solidFill>
                  <a:schemeClr val="bg1"/>
                </a:solidFill>
              </a:rPr>
              <a:t>–</a:t>
            </a:r>
          </a:p>
          <a:p>
            <a:pPr algn="ctr"/>
            <a:r>
              <a:rPr lang="en-US" sz="2800">
                <a:solidFill>
                  <a:schemeClr val="bg1"/>
                </a:solidFill>
              </a:rPr>
              <a:t>These are the same assumptions as confidence intervals!!</a:t>
            </a:r>
          </a:p>
        </p:txBody>
      </p:sp>
      <p:pic>
        <p:nvPicPr>
          <p:cNvPr id="4199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349625"/>
            <a:ext cx="2074863" cy="23764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animEffect transition="in" filter="dissolve">
                                      <p:cBhvr>
                                        <p:cTn id="7" dur="500"/>
                                        <p:tgtEl>
                                          <p:spTgt spid="419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9">
                                            <p:txEl>
                                              <p:pRg st="1" end="1"/>
                                            </p:txEl>
                                          </p:spTgt>
                                        </p:tgtEl>
                                        <p:attrNameLst>
                                          <p:attrName>style.visibility</p:attrName>
                                        </p:attrNameLst>
                                      </p:cBhvr>
                                      <p:to>
                                        <p:strVal val="visible"/>
                                      </p:to>
                                    </p:set>
                                    <p:animEffect transition="in" filter="dissolve">
                                      <p:cBhvr>
                                        <p:cTn id="12" dur="500"/>
                                        <p:tgtEl>
                                          <p:spTgt spid="419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989">
                                            <p:txEl>
                                              <p:pRg st="2" end="2"/>
                                            </p:txEl>
                                          </p:spTgt>
                                        </p:tgtEl>
                                        <p:attrNameLst>
                                          <p:attrName>style.visibility</p:attrName>
                                        </p:attrNameLst>
                                      </p:cBhvr>
                                      <p:to>
                                        <p:strVal val="visible"/>
                                      </p:to>
                                    </p:set>
                                    <p:animEffect transition="in" filter="dissolve">
                                      <p:cBhvr>
                                        <p:cTn id="17" dur="500"/>
                                        <p:tgtEl>
                                          <p:spTgt spid="4198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989">
                                            <p:txEl>
                                              <p:pRg st="3" end="3"/>
                                            </p:txEl>
                                          </p:spTgt>
                                        </p:tgtEl>
                                        <p:attrNameLst>
                                          <p:attrName>style.visibility</p:attrName>
                                        </p:attrNameLst>
                                      </p:cBhvr>
                                      <p:to>
                                        <p:strVal val="visible"/>
                                      </p:to>
                                    </p:set>
                                    <p:animEffect transition="in" filter="dissolve">
                                      <p:cBhvr>
                                        <p:cTn id="22" dur="500"/>
                                        <p:tgtEl>
                                          <p:spTgt spid="4198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1989">
                                            <p:txEl>
                                              <p:pRg st="4" end="4"/>
                                            </p:txEl>
                                          </p:spTgt>
                                        </p:tgtEl>
                                        <p:attrNameLst>
                                          <p:attrName>style.visibility</p:attrName>
                                        </p:attrNameLst>
                                      </p:cBhvr>
                                      <p:to>
                                        <p:strVal val="visible"/>
                                      </p:to>
                                    </p:set>
                                    <p:animEffect transition="in" filter="dissolve">
                                      <p:cBhvr>
                                        <p:cTn id="27" dur="500"/>
                                        <p:tgtEl>
                                          <p:spTgt spid="4198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1989">
                                            <p:txEl>
                                              <p:pRg st="5" end="5"/>
                                            </p:txEl>
                                          </p:spTgt>
                                        </p:tgtEl>
                                        <p:attrNameLst>
                                          <p:attrName>style.visibility</p:attrName>
                                        </p:attrNameLst>
                                      </p:cBhvr>
                                      <p:to>
                                        <p:strVal val="visible"/>
                                      </p:to>
                                    </p:set>
                                    <p:animEffect transition="in" filter="dissolve">
                                      <p:cBhvr>
                                        <p:cTn id="32" dur="500"/>
                                        <p:tgtEl>
                                          <p:spTgt spid="4198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992"/>
                                        </p:tgtEl>
                                        <p:attrNameLst>
                                          <p:attrName>style.visibility</p:attrName>
                                        </p:attrNameLst>
                                      </p:cBhvr>
                                      <p:to>
                                        <p:strVal val="visible"/>
                                      </p:to>
                                    </p:set>
                                  </p:childTnLst>
                                </p:cTn>
                              </p:par>
                            </p:childTnLst>
                          </p:cTn>
                        </p:par>
                        <p:par>
                          <p:cTn id="37" fill="hold" nodeType="afterGroup">
                            <p:stCondLst>
                              <p:cond delay="0"/>
                            </p:stCondLst>
                            <p:childTnLst>
                              <p:par>
                                <p:cTn id="38" presetID="1" presetClass="entr" presetSubtype="0" fill="hold" nodeType="afterEffect">
                                  <p:stCondLst>
                                    <p:cond delay="500"/>
                                  </p:stCondLst>
                                  <p:childTnLst>
                                    <p:set>
                                      <p:cBhvr>
                                        <p:cTn id="39" dur="1" fill="hold">
                                          <p:stCondLst>
                                            <p:cond delay="0"/>
                                          </p:stCondLst>
                                        </p:cTn>
                                        <p:tgtEl>
                                          <p:spTgt spid="41991"/>
                                        </p:tgtEl>
                                        <p:attrNameLst>
                                          <p:attrName>style.visibility</p:attrName>
                                        </p:attrNameLst>
                                      </p:cBhvr>
                                      <p:to>
                                        <p:strVal val="visible"/>
                                      </p:to>
                                    </p:set>
                                  </p:childTnLst>
                                </p:cTn>
                              </p:par>
                            </p:childTnLst>
                          </p:cTn>
                        </p:par>
                        <p:par>
                          <p:cTn id="40" fill="hold" nodeType="afterGroup">
                            <p:stCondLst>
                              <p:cond delay="500"/>
                            </p:stCondLst>
                            <p:childTnLst>
                              <p:par>
                                <p:cTn id="41" presetID="1" presetClass="exit" presetSubtype="0" fill="hold" nodeType="afterEffect">
                                  <p:stCondLst>
                                    <p:cond delay="500"/>
                                  </p:stCondLst>
                                  <p:childTnLst>
                                    <p:set>
                                      <p:cBhvr>
                                        <p:cTn id="42" dur="1" fill="hold">
                                          <p:stCondLst>
                                            <p:cond delay="0"/>
                                          </p:stCondLst>
                                        </p:cTn>
                                        <p:tgtEl>
                                          <p:spTgt spid="41991"/>
                                        </p:tgtEl>
                                        <p:attrNameLst>
                                          <p:attrName>style.visibility</p:attrName>
                                        </p:attrNameLst>
                                      </p:cBhvr>
                                      <p:to>
                                        <p:strVal val="hidden"/>
                                      </p:to>
                                    </p:set>
                                  </p:childTnLst>
                                </p:cTn>
                              </p:par>
                              <p:par>
                                <p:cTn id="43" presetID="1" presetClass="entr" presetSubtype="0" fill="hold" nodeType="withEffect">
                                  <p:stCondLst>
                                    <p:cond delay="500"/>
                                  </p:stCondLst>
                                  <p:childTnLst>
                                    <p:set>
                                      <p:cBhvr>
                                        <p:cTn id="44" dur="1" fill="hold">
                                          <p:stCondLst>
                                            <p:cond delay="0"/>
                                          </p:stCondLst>
                                        </p:cTn>
                                        <p:tgtEl>
                                          <p:spTgt spid="41994"/>
                                        </p:tgtEl>
                                        <p:attrNameLst>
                                          <p:attrName>style.visibility</p:attrName>
                                        </p:attrNameLst>
                                      </p:cBhvr>
                                      <p:to>
                                        <p:strVal val="visible"/>
                                      </p:to>
                                    </p:set>
                                  </p:childTnLst>
                                </p:cTn>
                              </p:par>
                            </p:childTnLst>
                          </p:cTn>
                        </p:par>
                        <p:par>
                          <p:cTn id="45" fill="hold" nodeType="afterGroup">
                            <p:stCondLst>
                              <p:cond delay="1000"/>
                            </p:stCondLst>
                            <p:childTnLst>
                              <p:par>
                                <p:cTn id="46" presetID="1" presetClass="exit" presetSubtype="0" fill="hold" nodeType="afterEffect">
                                  <p:stCondLst>
                                    <p:cond delay="500"/>
                                  </p:stCondLst>
                                  <p:childTnLst>
                                    <p:set>
                                      <p:cBhvr>
                                        <p:cTn id="47" dur="1" fill="hold">
                                          <p:stCondLst>
                                            <p:cond delay="0"/>
                                          </p:stCondLst>
                                        </p:cTn>
                                        <p:tgtEl>
                                          <p:spTgt spid="41994"/>
                                        </p:tgtEl>
                                        <p:attrNameLst>
                                          <p:attrName>style.visibility</p:attrName>
                                        </p:attrNameLst>
                                      </p:cBhvr>
                                      <p:to>
                                        <p:strVal val="hidden"/>
                                      </p:to>
                                    </p:set>
                                  </p:childTnLst>
                                </p:cTn>
                              </p:par>
                              <p:par>
                                <p:cTn id="48" presetID="1" presetClass="entr" presetSubtype="0" fill="hold" nodeType="withEffect">
                                  <p:stCondLst>
                                    <p:cond delay="500"/>
                                  </p:stCondLst>
                                  <p:childTnLst>
                                    <p:set>
                                      <p:cBhvr>
                                        <p:cTn id="49" dur="1" fill="hold">
                                          <p:stCondLst>
                                            <p:cond delay="0"/>
                                          </p:stCondLst>
                                        </p:cTn>
                                        <p:tgtEl>
                                          <p:spTgt spid="41991"/>
                                        </p:tgtEl>
                                        <p:attrNameLst>
                                          <p:attrName>style.visibility</p:attrName>
                                        </p:attrNameLst>
                                      </p:cBhvr>
                                      <p:to>
                                        <p:strVal val="visible"/>
                                      </p:to>
                                    </p:set>
                                  </p:childTnLst>
                                </p:cTn>
                              </p:par>
                            </p:childTnLst>
                          </p:cTn>
                        </p:par>
                        <p:par>
                          <p:cTn id="50" fill="hold" nodeType="afterGroup">
                            <p:stCondLst>
                              <p:cond delay="1500"/>
                            </p:stCondLst>
                            <p:childTnLst>
                              <p:par>
                                <p:cTn id="51" presetID="1" presetClass="exit" presetSubtype="0" fill="hold" nodeType="afterEffect">
                                  <p:stCondLst>
                                    <p:cond delay="500"/>
                                  </p:stCondLst>
                                  <p:childTnLst>
                                    <p:set>
                                      <p:cBhvr>
                                        <p:cTn id="52" dur="1" fill="hold">
                                          <p:stCondLst>
                                            <p:cond delay="0"/>
                                          </p:stCondLst>
                                        </p:cTn>
                                        <p:tgtEl>
                                          <p:spTgt spid="41991"/>
                                        </p:tgtEl>
                                        <p:attrNameLst>
                                          <p:attrName>style.visibility</p:attrName>
                                        </p:attrNameLst>
                                      </p:cBhvr>
                                      <p:to>
                                        <p:strVal val="hidden"/>
                                      </p:to>
                                    </p:set>
                                  </p:childTnLst>
                                </p:cTn>
                              </p:par>
                              <p:par>
                                <p:cTn id="53" presetID="1" presetClass="entr" presetSubtype="0" fill="hold" nodeType="withEffect">
                                  <p:stCondLst>
                                    <p:cond delay="500"/>
                                  </p:stCondLst>
                                  <p:childTnLst>
                                    <p:set>
                                      <p:cBhvr>
                                        <p:cTn id="54" dur="1" fill="hold">
                                          <p:stCondLst>
                                            <p:cond delay="0"/>
                                          </p:stCondLst>
                                        </p:cTn>
                                        <p:tgtEl>
                                          <p:spTgt spid="419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uiExpand="1" build="p" bldLvl="2"/>
      <p:bldP spid="4199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609600"/>
            <a:ext cx="8077200" cy="914400"/>
          </a:xfrm>
        </p:spPr>
        <p:txBody>
          <a:bodyPr/>
          <a:lstStyle/>
          <a:p>
            <a:pPr algn="l"/>
            <a:r>
              <a:rPr lang="en-US" sz="4000" b="1">
                <a:solidFill>
                  <a:srgbClr val="CC0099"/>
                </a:solidFill>
                <a:effectLst>
                  <a:outerShdw blurRad="38100" dist="38100" dir="2700000" algn="tl">
                    <a:srgbClr val="000000"/>
                  </a:outerShdw>
                </a:effectLst>
                <a:latin typeface="Comic Sans MS" pitchFamily="66" charset="0"/>
              </a:rPr>
              <a:t>Writing Hypothesis statements:</a:t>
            </a:r>
          </a:p>
        </p:txBody>
      </p:sp>
      <p:sp>
        <p:nvSpPr>
          <p:cNvPr id="6147" name="Rectangle 3"/>
          <p:cNvSpPr>
            <a:spLocks noGrp="1" noChangeArrowheads="1"/>
          </p:cNvSpPr>
          <p:nvPr>
            <p:ph type="body" idx="1"/>
          </p:nvPr>
        </p:nvSpPr>
        <p:spPr/>
        <p:txBody>
          <a:bodyPr/>
          <a:lstStyle/>
          <a:p>
            <a:r>
              <a:rPr lang="en-US" b="1">
                <a:solidFill>
                  <a:srgbClr val="FF3300"/>
                </a:solidFill>
                <a:latin typeface="Comic Sans MS" pitchFamily="66" charset="0"/>
              </a:rPr>
              <a:t>Null hypothesis</a:t>
            </a:r>
            <a:r>
              <a:rPr lang="en-US">
                <a:solidFill>
                  <a:schemeClr val="accent2"/>
                </a:solidFill>
                <a:latin typeface="Comic Sans MS" pitchFamily="66" charset="0"/>
              </a:rPr>
              <a:t> – is the statement being tested; this is a statement of “no effect” or “no difference”</a:t>
            </a:r>
          </a:p>
          <a:p>
            <a:endParaRPr lang="en-US">
              <a:solidFill>
                <a:schemeClr val="accent2"/>
              </a:solidFill>
              <a:latin typeface="Comic Sans MS" pitchFamily="66" charset="0"/>
            </a:endParaRPr>
          </a:p>
          <a:p>
            <a:r>
              <a:rPr lang="en-US" b="1">
                <a:solidFill>
                  <a:srgbClr val="FF3300"/>
                </a:solidFill>
                <a:latin typeface="Comic Sans MS" pitchFamily="66" charset="0"/>
              </a:rPr>
              <a:t>Alternative hypothesis</a:t>
            </a:r>
            <a:r>
              <a:rPr lang="en-US">
                <a:solidFill>
                  <a:schemeClr val="accent2"/>
                </a:solidFill>
                <a:latin typeface="Comic Sans MS" pitchFamily="66" charset="0"/>
              </a:rPr>
              <a:t> – is the statement that we suspect is true</a:t>
            </a:r>
          </a:p>
        </p:txBody>
      </p:sp>
      <p:sp>
        <p:nvSpPr>
          <p:cNvPr id="6148" name="Text Box 4"/>
          <p:cNvSpPr txBox="1">
            <a:spLocks noChangeArrowheads="1"/>
          </p:cNvSpPr>
          <p:nvPr/>
        </p:nvSpPr>
        <p:spPr bwMode="auto">
          <a:xfrm>
            <a:off x="3657600" y="3413125"/>
            <a:ext cx="9144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500" b="1">
                <a:solidFill>
                  <a:srgbClr val="006600"/>
                </a:solidFill>
                <a:latin typeface="Times New Roman" pitchFamily="18" charset="0"/>
              </a:rPr>
              <a:t>H</a:t>
            </a:r>
            <a:r>
              <a:rPr lang="en-US" sz="3500" b="1" baseline="-25000">
                <a:solidFill>
                  <a:srgbClr val="006600"/>
                </a:solidFill>
                <a:latin typeface="Times New Roman" pitchFamily="18" charset="0"/>
              </a:rPr>
              <a:t>0</a:t>
            </a:r>
            <a:r>
              <a:rPr lang="en-US" sz="3500" b="1">
                <a:solidFill>
                  <a:srgbClr val="006600"/>
                </a:solidFill>
                <a:latin typeface="Times New Roman" pitchFamily="18" charset="0"/>
              </a:rPr>
              <a:t>:</a:t>
            </a:r>
          </a:p>
        </p:txBody>
      </p:sp>
      <p:sp>
        <p:nvSpPr>
          <p:cNvPr id="6149" name="Text Box 5"/>
          <p:cNvSpPr txBox="1">
            <a:spLocks noChangeArrowheads="1"/>
          </p:cNvSpPr>
          <p:nvPr/>
        </p:nvSpPr>
        <p:spPr bwMode="auto">
          <a:xfrm>
            <a:off x="3584575" y="5410200"/>
            <a:ext cx="9906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500" b="1">
                <a:solidFill>
                  <a:srgbClr val="006600"/>
                </a:solidFill>
                <a:latin typeface="Times New Roman" pitchFamily="18" charset="0"/>
              </a:rPr>
              <a:t>H</a:t>
            </a:r>
            <a:r>
              <a:rPr lang="en-US" sz="3500" b="1" baseline="-25000">
                <a:solidFill>
                  <a:srgbClr val="006600"/>
                </a:solidFill>
                <a:latin typeface="Times New Roman" pitchFamily="18" charset="0"/>
              </a:rPr>
              <a:t>a</a:t>
            </a:r>
            <a:r>
              <a:rPr lang="en-US" sz="3500" b="1">
                <a:solidFill>
                  <a:srgbClr val="006600"/>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heckerboard(down)">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checkerboard(down)">
                                      <p:cBhvr>
                                        <p:cTn id="12" dur="500"/>
                                        <p:tgtEl>
                                          <p:spTgt spid="61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checkerboard(down)">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6149"/>
                                        </p:tgtEl>
                                        <p:attrNameLst>
                                          <p:attrName>style.visibility</p:attrName>
                                        </p:attrNameLst>
                                      </p:cBhvr>
                                      <p:to>
                                        <p:strVal val="visible"/>
                                      </p:to>
                                    </p:set>
                                    <p:animEffect transition="in" filter="checkerboard(down)">
                                      <p:cBhvr>
                                        <p:cTn id="22"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autoUpdateAnimBg="0"/>
      <p:bldP spid="6148" grpId="0" autoUpdateAnimBg="0"/>
      <p:bldP spid="614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09600"/>
            <a:ext cx="7772400" cy="762000"/>
          </a:xfrm>
        </p:spPr>
        <p:txBody>
          <a:bodyPr/>
          <a:lstStyle/>
          <a:p>
            <a:pPr algn="l"/>
            <a:r>
              <a:rPr lang="en-US" b="1">
                <a:solidFill>
                  <a:srgbClr val="CC0099"/>
                </a:solidFill>
                <a:effectLst>
                  <a:outerShdw blurRad="38100" dist="38100" dir="2700000" algn="tl">
                    <a:srgbClr val="000000"/>
                  </a:outerShdw>
                </a:effectLst>
                <a:latin typeface="Comic Sans MS" pitchFamily="66" charset="0"/>
              </a:rPr>
              <a:t>The form:</a:t>
            </a:r>
          </a:p>
        </p:txBody>
      </p:sp>
      <p:sp>
        <p:nvSpPr>
          <p:cNvPr id="7171" name="Rectangle 3"/>
          <p:cNvSpPr>
            <a:spLocks noGrp="1" noChangeArrowheads="1"/>
          </p:cNvSpPr>
          <p:nvPr>
            <p:ph type="body" idx="1"/>
          </p:nvPr>
        </p:nvSpPr>
        <p:spPr>
          <a:xfrm>
            <a:off x="685800" y="1524000"/>
            <a:ext cx="7772400" cy="4572000"/>
          </a:xfrm>
        </p:spPr>
        <p:txBody>
          <a:bodyPr/>
          <a:lstStyle/>
          <a:p>
            <a:pPr marL="0" indent="0">
              <a:buFontTx/>
              <a:buNone/>
            </a:pPr>
            <a:r>
              <a:rPr lang="en-US" b="1">
                <a:solidFill>
                  <a:srgbClr val="FF3300"/>
                </a:solidFill>
                <a:latin typeface="Comic Sans MS" pitchFamily="66" charset="0"/>
              </a:rPr>
              <a:t>Null hypothesis</a:t>
            </a:r>
          </a:p>
          <a:p>
            <a:pPr marL="0" indent="0">
              <a:buFontTx/>
              <a:buNone/>
            </a:pPr>
            <a:r>
              <a:rPr lang="en-US">
                <a:solidFill>
                  <a:schemeClr val="accent2"/>
                </a:solidFill>
                <a:latin typeface="Comic Sans MS" pitchFamily="66" charset="0"/>
              </a:rPr>
              <a:t>   H</a:t>
            </a:r>
            <a:r>
              <a:rPr lang="en-US" baseline="-25000">
                <a:solidFill>
                  <a:schemeClr val="accent2"/>
                </a:solidFill>
                <a:latin typeface="Comic Sans MS" pitchFamily="66" charset="0"/>
              </a:rPr>
              <a:t>0</a:t>
            </a:r>
            <a:r>
              <a:rPr lang="en-US">
                <a:solidFill>
                  <a:schemeClr val="accent2"/>
                </a:solidFill>
                <a:latin typeface="Comic Sans MS" pitchFamily="66" charset="0"/>
              </a:rPr>
              <a:t>: parameter = hypothesized value</a:t>
            </a:r>
          </a:p>
          <a:p>
            <a:pPr marL="0" indent="0">
              <a:buFontTx/>
              <a:buNone/>
            </a:pPr>
            <a:endParaRPr lang="en-US">
              <a:solidFill>
                <a:schemeClr val="accent2"/>
              </a:solidFill>
              <a:latin typeface="Comic Sans MS" pitchFamily="66" charset="0"/>
            </a:endParaRPr>
          </a:p>
          <a:p>
            <a:pPr marL="0" indent="0">
              <a:buFontTx/>
              <a:buNone/>
            </a:pPr>
            <a:r>
              <a:rPr lang="en-US" b="1">
                <a:solidFill>
                  <a:srgbClr val="FF3300"/>
                </a:solidFill>
                <a:latin typeface="Comic Sans MS" pitchFamily="66" charset="0"/>
              </a:rPr>
              <a:t>Alternative hypothesis</a:t>
            </a:r>
          </a:p>
          <a:p>
            <a:pPr marL="0" indent="0">
              <a:buFontTx/>
              <a:buNone/>
            </a:pPr>
            <a:r>
              <a:rPr lang="en-US">
                <a:solidFill>
                  <a:schemeClr val="accent2"/>
                </a:solidFill>
                <a:latin typeface="Comic Sans MS" pitchFamily="66" charset="0"/>
              </a:rPr>
              <a:t>   H</a:t>
            </a:r>
            <a:r>
              <a:rPr lang="en-US" baseline="-25000">
                <a:solidFill>
                  <a:schemeClr val="accent2"/>
                </a:solidFill>
                <a:latin typeface="Comic Sans MS" pitchFamily="66" charset="0"/>
              </a:rPr>
              <a:t>a</a:t>
            </a:r>
            <a:r>
              <a:rPr lang="en-US">
                <a:solidFill>
                  <a:schemeClr val="accent2"/>
                </a:solidFill>
                <a:latin typeface="Comic Sans MS" pitchFamily="66" charset="0"/>
              </a:rPr>
              <a:t>: parameter &gt; hypothesized value</a:t>
            </a:r>
          </a:p>
          <a:p>
            <a:pPr marL="0" indent="0">
              <a:buFontTx/>
              <a:buNone/>
            </a:pPr>
            <a:r>
              <a:rPr lang="en-US">
                <a:solidFill>
                  <a:schemeClr val="accent2"/>
                </a:solidFill>
                <a:latin typeface="Comic Sans MS" pitchFamily="66" charset="0"/>
              </a:rPr>
              <a:t>   H</a:t>
            </a:r>
            <a:r>
              <a:rPr lang="en-US" baseline="-25000">
                <a:solidFill>
                  <a:schemeClr val="accent2"/>
                </a:solidFill>
                <a:latin typeface="Comic Sans MS" pitchFamily="66" charset="0"/>
              </a:rPr>
              <a:t>a</a:t>
            </a:r>
            <a:r>
              <a:rPr lang="en-US">
                <a:solidFill>
                  <a:schemeClr val="accent2"/>
                </a:solidFill>
                <a:latin typeface="Comic Sans MS" pitchFamily="66" charset="0"/>
              </a:rPr>
              <a:t>: parameter &lt; hypothesized value</a:t>
            </a:r>
          </a:p>
          <a:p>
            <a:pPr marL="0" indent="0">
              <a:buFontTx/>
              <a:buNone/>
            </a:pPr>
            <a:r>
              <a:rPr lang="en-US">
                <a:solidFill>
                  <a:schemeClr val="accent2"/>
                </a:solidFill>
                <a:latin typeface="Comic Sans MS" pitchFamily="66" charset="0"/>
              </a:rPr>
              <a:t>   H</a:t>
            </a:r>
            <a:r>
              <a:rPr lang="en-US" baseline="-25000">
                <a:solidFill>
                  <a:schemeClr val="accent2"/>
                </a:solidFill>
                <a:latin typeface="Comic Sans MS" pitchFamily="66" charset="0"/>
              </a:rPr>
              <a:t>a</a:t>
            </a:r>
            <a:r>
              <a:rPr lang="en-US">
                <a:solidFill>
                  <a:schemeClr val="accent2"/>
                </a:solidFill>
                <a:latin typeface="Comic Sans MS" pitchFamily="66" charset="0"/>
              </a:rPr>
              <a:t>: parameter = hypothesized value</a:t>
            </a:r>
          </a:p>
          <a:p>
            <a:pPr marL="0" indent="0">
              <a:buFontTx/>
              <a:buNone/>
            </a:pPr>
            <a:endParaRPr lang="en-US">
              <a:solidFill>
                <a:schemeClr val="accent2"/>
              </a:solidFill>
              <a:latin typeface="Comic Sans MS" pitchFamily="66" charset="0"/>
            </a:endParaRPr>
          </a:p>
          <a:p>
            <a:pPr marL="0" indent="0">
              <a:buFontTx/>
              <a:buNone/>
            </a:pPr>
            <a:endParaRPr lang="en-US">
              <a:solidFill>
                <a:schemeClr val="accent2"/>
              </a:solidFill>
              <a:latin typeface="Comic Sans MS" pitchFamily="66" charset="0"/>
            </a:endParaRPr>
          </a:p>
        </p:txBody>
      </p:sp>
      <p:pic>
        <p:nvPicPr>
          <p:cNvPr id="717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2743200"/>
            <a:ext cx="1905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4" name="AutoShape 6"/>
          <p:cNvSpPr>
            <a:spLocks noChangeArrowheads="1"/>
          </p:cNvSpPr>
          <p:nvPr/>
        </p:nvSpPr>
        <p:spPr bwMode="auto">
          <a:xfrm>
            <a:off x="7924800" y="3505200"/>
            <a:ext cx="990600" cy="685800"/>
          </a:xfrm>
          <a:custGeom>
            <a:avLst/>
            <a:gdLst>
              <a:gd name="G0" fmla="+- 3773 0 0"/>
              <a:gd name="G1" fmla="+- 21600 0 3773"/>
              <a:gd name="G2" fmla="+- 21600 0 377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73" y="10800"/>
                </a:moveTo>
                <a:cubicBezTo>
                  <a:pt x="3773" y="14681"/>
                  <a:pt x="6919" y="17827"/>
                  <a:pt x="10800" y="17827"/>
                </a:cubicBezTo>
                <a:cubicBezTo>
                  <a:pt x="14681" y="17827"/>
                  <a:pt x="17827" y="14681"/>
                  <a:pt x="17827" y="10800"/>
                </a:cubicBezTo>
                <a:cubicBezTo>
                  <a:pt x="17827" y="6919"/>
                  <a:pt x="14681" y="3773"/>
                  <a:pt x="10800" y="3773"/>
                </a:cubicBezTo>
                <a:cubicBezTo>
                  <a:pt x="6919" y="3773"/>
                  <a:pt x="3773" y="6919"/>
                  <a:pt x="3773" y="10800"/>
                </a:cubicBezTo>
                <a:close/>
              </a:path>
            </a:pathLst>
          </a:cu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AutoShape 7"/>
          <p:cNvSpPr>
            <a:spLocks noChangeArrowheads="1"/>
          </p:cNvSpPr>
          <p:nvPr/>
        </p:nvSpPr>
        <p:spPr bwMode="auto">
          <a:xfrm>
            <a:off x="6400800" y="3505200"/>
            <a:ext cx="990600" cy="685800"/>
          </a:xfrm>
          <a:custGeom>
            <a:avLst/>
            <a:gdLst>
              <a:gd name="G0" fmla="+- 3773 0 0"/>
              <a:gd name="G1" fmla="+- 21600 0 3773"/>
              <a:gd name="G2" fmla="+- 21600 0 377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73" y="10800"/>
                </a:moveTo>
                <a:cubicBezTo>
                  <a:pt x="3773" y="14681"/>
                  <a:pt x="6919" y="17827"/>
                  <a:pt x="10800" y="17827"/>
                </a:cubicBezTo>
                <a:cubicBezTo>
                  <a:pt x="14681" y="17827"/>
                  <a:pt x="17827" y="14681"/>
                  <a:pt x="17827" y="10800"/>
                </a:cubicBezTo>
                <a:cubicBezTo>
                  <a:pt x="17827" y="6919"/>
                  <a:pt x="14681" y="3773"/>
                  <a:pt x="10800" y="3773"/>
                </a:cubicBezTo>
                <a:cubicBezTo>
                  <a:pt x="6919" y="3773"/>
                  <a:pt x="3773" y="6919"/>
                  <a:pt x="3773" y="10800"/>
                </a:cubicBezTo>
                <a:close/>
              </a:path>
            </a:pathLst>
          </a:cu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78" name="Group 10"/>
          <p:cNvGrpSpPr>
            <a:grpSpLocks/>
          </p:cNvGrpSpPr>
          <p:nvPr/>
        </p:nvGrpSpPr>
        <p:grpSpPr bwMode="auto">
          <a:xfrm>
            <a:off x="6400800" y="3505200"/>
            <a:ext cx="2514600" cy="685800"/>
            <a:chOff x="3792" y="2496"/>
            <a:chExt cx="1584" cy="432"/>
          </a:xfrm>
        </p:grpSpPr>
        <p:sp>
          <p:nvSpPr>
            <p:cNvPr id="7176" name="AutoShape 8"/>
            <p:cNvSpPr>
              <a:spLocks noChangeArrowheads="1"/>
            </p:cNvSpPr>
            <p:nvPr/>
          </p:nvSpPr>
          <p:spPr bwMode="auto">
            <a:xfrm>
              <a:off x="4752" y="2496"/>
              <a:ext cx="624" cy="432"/>
            </a:xfrm>
            <a:custGeom>
              <a:avLst/>
              <a:gdLst>
                <a:gd name="G0" fmla="+- 3773 0 0"/>
                <a:gd name="G1" fmla="+- 21600 0 3773"/>
                <a:gd name="G2" fmla="+- 21600 0 377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73" y="10800"/>
                  </a:moveTo>
                  <a:cubicBezTo>
                    <a:pt x="3773" y="14681"/>
                    <a:pt x="6919" y="17827"/>
                    <a:pt x="10800" y="17827"/>
                  </a:cubicBezTo>
                  <a:cubicBezTo>
                    <a:pt x="14681" y="17827"/>
                    <a:pt x="17827" y="14681"/>
                    <a:pt x="17827" y="10800"/>
                  </a:cubicBezTo>
                  <a:cubicBezTo>
                    <a:pt x="17827" y="6919"/>
                    <a:pt x="14681" y="3773"/>
                    <a:pt x="10800" y="3773"/>
                  </a:cubicBezTo>
                  <a:cubicBezTo>
                    <a:pt x="6919" y="3773"/>
                    <a:pt x="3773" y="6919"/>
                    <a:pt x="3773" y="10800"/>
                  </a:cubicBezTo>
                  <a:close/>
                </a:path>
              </a:pathLst>
            </a:cu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AutoShape 9"/>
            <p:cNvSpPr>
              <a:spLocks noChangeArrowheads="1"/>
            </p:cNvSpPr>
            <p:nvPr/>
          </p:nvSpPr>
          <p:spPr bwMode="auto">
            <a:xfrm>
              <a:off x="3792" y="2496"/>
              <a:ext cx="624" cy="432"/>
            </a:xfrm>
            <a:custGeom>
              <a:avLst/>
              <a:gdLst>
                <a:gd name="G0" fmla="+- 3773 0 0"/>
                <a:gd name="G1" fmla="+- 21600 0 3773"/>
                <a:gd name="G2" fmla="+- 21600 0 377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73" y="10800"/>
                  </a:moveTo>
                  <a:cubicBezTo>
                    <a:pt x="3773" y="14681"/>
                    <a:pt x="6919" y="17827"/>
                    <a:pt x="10800" y="17827"/>
                  </a:cubicBezTo>
                  <a:cubicBezTo>
                    <a:pt x="14681" y="17827"/>
                    <a:pt x="17827" y="14681"/>
                    <a:pt x="17827" y="10800"/>
                  </a:cubicBezTo>
                  <a:cubicBezTo>
                    <a:pt x="17827" y="6919"/>
                    <a:pt x="14681" y="3773"/>
                    <a:pt x="10800" y="3773"/>
                  </a:cubicBezTo>
                  <a:cubicBezTo>
                    <a:pt x="6919" y="3773"/>
                    <a:pt x="3773" y="6919"/>
                    <a:pt x="3773" y="10800"/>
                  </a:cubicBezTo>
                  <a:close/>
                </a:path>
              </a:pathLst>
            </a:cu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79" name="Line 11"/>
          <p:cNvSpPr>
            <a:spLocks noChangeShapeType="1"/>
          </p:cNvSpPr>
          <p:nvPr/>
        </p:nvSpPr>
        <p:spPr bwMode="auto">
          <a:xfrm>
            <a:off x="3962400" y="5140325"/>
            <a:ext cx="152400" cy="347663"/>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7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7174"/>
                                        </p:tgtEl>
                                        <p:attrNameLst>
                                          <p:attrName>style.visibility</p:attrName>
                                        </p:attrNameLst>
                                      </p:cBhvr>
                                      <p:to>
                                        <p:strVal val="visible"/>
                                      </p:to>
                                    </p:set>
                                    <p:animEffect transition="in" filter="dissolve">
                                      <p:cBhvr>
                                        <p:cTn id="25" dur="500"/>
                                        <p:tgtEl>
                                          <p:spTgt spid="7174"/>
                                        </p:tgtEl>
                                      </p:cBhvr>
                                    </p:animEffect>
                                  </p:childTnLst>
                                  <p:subTnLst>
                                    <p:set>
                                      <p:cBhvr override="childStyle">
                                        <p:cTn dur="1" fill="hold" display="0" masterRel="nextClick" afterEffect="1"/>
                                        <p:tgtEl>
                                          <p:spTgt spid="7174"/>
                                        </p:tgtEl>
                                        <p:attrNameLst>
                                          <p:attrName>style.visibility</p:attrName>
                                        </p:attrNameLst>
                                      </p:cBhvr>
                                      <p:to>
                                        <p:strVal val="hidden"/>
                                      </p:to>
                                    </p:set>
                                  </p:sub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7175"/>
                                        </p:tgtEl>
                                        <p:attrNameLst>
                                          <p:attrName>style.visibility</p:attrName>
                                        </p:attrNameLst>
                                      </p:cBhvr>
                                      <p:to>
                                        <p:strVal val="visible"/>
                                      </p:to>
                                    </p:set>
                                    <p:animEffect transition="in" filter="dissolve">
                                      <p:cBhvr>
                                        <p:cTn id="34" dur="500"/>
                                        <p:tgtEl>
                                          <p:spTgt spid="7175"/>
                                        </p:tgtEl>
                                      </p:cBhvr>
                                    </p:animEffect>
                                  </p:childTnLst>
                                  <p:subTnLst>
                                    <p:set>
                                      <p:cBhvr override="childStyle">
                                        <p:cTn dur="1" fill="hold" display="0" masterRel="nextClick" afterEffect="1"/>
                                        <p:tgtEl>
                                          <p:spTgt spid="7175"/>
                                        </p:tgtEl>
                                        <p:attrNameLst>
                                          <p:attrName>style.visibility</p:attrName>
                                        </p:attrNameLst>
                                      </p:cBhvr>
                                      <p:to>
                                        <p:strVal val="hidden"/>
                                      </p:to>
                                    </p:set>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71">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17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nodeType="clickEffect">
                                  <p:stCondLst>
                                    <p:cond delay="0"/>
                                  </p:stCondLst>
                                  <p:childTnLst>
                                    <p:set>
                                      <p:cBhvr>
                                        <p:cTn id="44" dur="1" fill="hold">
                                          <p:stCondLst>
                                            <p:cond delay="0"/>
                                          </p:stCondLst>
                                        </p:cTn>
                                        <p:tgtEl>
                                          <p:spTgt spid="7178"/>
                                        </p:tgtEl>
                                        <p:attrNameLst>
                                          <p:attrName>style.visibility</p:attrName>
                                        </p:attrNameLst>
                                      </p:cBhvr>
                                      <p:to>
                                        <p:strVal val="visible"/>
                                      </p:to>
                                    </p:set>
                                    <p:animEffect transition="in" filter="dissolve">
                                      <p:cBhvr>
                                        <p:cTn id="45" dur="500"/>
                                        <p:tgtEl>
                                          <p:spTgt spid="7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utoUpdateAnimBg="0"/>
      <p:bldP spid="7174" grpId="0" animBg="1"/>
      <p:bldP spid="7175" grpId="0" animBg="1"/>
      <p:bldP spid="717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a:r>
              <a:rPr lang="en-US" b="1">
                <a:solidFill>
                  <a:srgbClr val="CC0099"/>
                </a:solidFill>
                <a:effectLst>
                  <a:outerShdw blurRad="38100" dist="38100" dir="2700000" algn="tl">
                    <a:srgbClr val="000000"/>
                  </a:outerShdw>
                </a:effectLst>
                <a:latin typeface="Comic Sans MS" pitchFamily="66" charset="0"/>
              </a:rPr>
              <a:t>P-values -</a:t>
            </a:r>
          </a:p>
        </p:txBody>
      </p:sp>
      <p:sp>
        <p:nvSpPr>
          <p:cNvPr id="16387" name="Rectangle 3"/>
          <p:cNvSpPr>
            <a:spLocks noGrp="1" noChangeArrowheads="1"/>
          </p:cNvSpPr>
          <p:nvPr>
            <p:ph type="body" idx="1"/>
          </p:nvPr>
        </p:nvSpPr>
        <p:spPr/>
        <p:txBody>
          <a:bodyPr/>
          <a:lstStyle/>
          <a:p>
            <a:r>
              <a:rPr lang="en-US" sz="4000">
                <a:solidFill>
                  <a:schemeClr val="accent2"/>
                </a:solidFill>
                <a:latin typeface="Comic Sans MS" pitchFamily="66" charset="0"/>
              </a:rPr>
              <a:t>Assuming H</a:t>
            </a:r>
            <a:r>
              <a:rPr lang="en-US" sz="4000" baseline="-25000">
                <a:solidFill>
                  <a:schemeClr val="accent2"/>
                </a:solidFill>
                <a:latin typeface="Comic Sans MS" pitchFamily="66" charset="0"/>
              </a:rPr>
              <a:t>0 </a:t>
            </a:r>
            <a:r>
              <a:rPr lang="en-US" sz="4000">
                <a:solidFill>
                  <a:schemeClr val="accent2"/>
                </a:solidFill>
                <a:latin typeface="Comic Sans MS" pitchFamily="66" charset="0"/>
              </a:rPr>
              <a:t>is true,</a:t>
            </a:r>
            <a:r>
              <a:rPr lang="en-US" sz="4000" baseline="-25000">
                <a:solidFill>
                  <a:schemeClr val="accent2"/>
                </a:solidFill>
                <a:latin typeface="Comic Sans MS" pitchFamily="66" charset="0"/>
              </a:rPr>
              <a:t> </a:t>
            </a:r>
            <a:r>
              <a:rPr lang="en-US" sz="4000">
                <a:solidFill>
                  <a:schemeClr val="accent2"/>
                </a:solidFill>
                <a:latin typeface="Comic Sans MS" pitchFamily="66" charset="0"/>
              </a:rPr>
              <a:t>the probability that the test statistic would have a value </a:t>
            </a:r>
            <a:r>
              <a:rPr lang="en-US" sz="4000" b="1" u="sng">
                <a:solidFill>
                  <a:srgbClr val="FF3300"/>
                </a:solidFill>
                <a:latin typeface="Comic Sans MS" pitchFamily="66" charset="0"/>
              </a:rPr>
              <a:t>as extreme or more</a:t>
            </a:r>
            <a:r>
              <a:rPr lang="en-US" sz="4000" b="1">
                <a:solidFill>
                  <a:srgbClr val="FF3300"/>
                </a:solidFill>
                <a:latin typeface="Comic Sans MS" pitchFamily="66" charset="0"/>
              </a:rPr>
              <a:t> </a:t>
            </a:r>
            <a:r>
              <a:rPr lang="en-US" sz="4000">
                <a:solidFill>
                  <a:schemeClr val="accent2"/>
                </a:solidFill>
                <a:latin typeface="Comic Sans MS" pitchFamily="66" charset="0"/>
              </a:rPr>
              <a:t>than what is actually observed</a:t>
            </a:r>
          </a:p>
        </p:txBody>
      </p:sp>
      <p:sp>
        <p:nvSpPr>
          <p:cNvPr id="16388" name="AutoShape 4"/>
          <p:cNvSpPr>
            <a:spLocks noChangeArrowheads="1"/>
          </p:cNvSpPr>
          <p:nvPr/>
        </p:nvSpPr>
        <p:spPr bwMode="auto">
          <a:xfrm>
            <a:off x="533400" y="4800600"/>
            <a:ext cx="5257800" cy="1676400"/>
          </a:xfrm>
          <a:prstGeom prst="wedgeRoundRectCallout">
            <a:avLst>
              <a:gd name="adj1" fmla="val 26116"/>
              <a:gd name="adj2" fmla="val -101894"/>
              <a:gd name="adj3" fmla="val 16667"/>
            </a:avLst>
          </a:prstGeom>
          <a:solidFill>
            <a:srgbClr val="FF3399"/>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3000">
                <a:solidFill>
                  <a:schemeClr val="bg1"/>
                </a:solidFill>
              </a:rPr>
              <a:t>In other words . . . is it far out in the tails of the distribution?</a:t>
            </a:r>
          </a:p>
        </p:txBody>
      </p:sp>
      <p:pic>
        <p:nvPicPr>
          <p:cNvPr id="16389" name="Picture 5"/>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172200" y="3886200"/>
            <a:ext cx="2590800" cy="172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91" name="AutoShape 7"/>
          <p:cNvSpPr>
            <a:spLocks noChangeArrowheads="1"/>
          </p:cNvSpPr>
          <p:nvPr/>
        </p:nvSpPr>
        <p:spPr bwMode="auto">
          <a:xfrm>
            <a:off x="6248400" y="5410200"/>
            <a:ext cx="228600" cy="990600"/>
          </a:xfrm>
          <a:prstGeom prst="upArrow">
            <a:avLst>
              <a:gd name="adj1" fmla="val 50000"/>
              <a:gd name="adj2" fmla="val 108333"/>
            </a:avLst>
          </a:prstGeom>
          <a:solidFill>
            <a:srgbClr val="FF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16392" name="AutoShape 8"/>
          <p:cNvSpPr>
            <a:spLocks noChangeArrowheads="1"/>
          </p:cNvSpPr>
          <p:nvPr/>
        </p:nvSpPr>
        <p:spPr bwMode="auto">
          <a:xfrm>
            <a:off x="8382000" y="5410200"/>
            <a:ext cx="228600" cy="990600"/>
          </a:xfrm>
          <a:prstGeom prst="upArrow">
            <a:avLst>
              <a:gd name="adj1" fmla="val 50000"/>
              <a:gd name="adj2" fmla="val 108333"/>
            </a:avLst>
          </a:prstGeom>
          <a:solidFill>
            <a:srgbClr val="FF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9"/>
                                        </p:tgtEl>
                                        <p:attrNameLst>
                                          <p:attrName>style.visibility</p:attrName>
                                        </p:attrNameLst>
                                      </p:cBhvr>
                                      <p:to>
                                        <p:strVal val="visible"/>
                                      </p:to>
                                    </p:set>
                                  </p:childTnLst>
                                </p:cTn>
                              </p:par>
                              <p:par>
                                <p:cTn id="11" presetID="9" presetClass="entr" presetSubtype="0" fill="hold" grpId="0" nodeType="withEffect">
                                  <p:stCondLst>
                                    <p:cond delay="0"/>
                                  </p:stCondLst>
                                  <p:childTnLst>
                                    <p:set>
                                      <p:cBhvr>
                                        <p:cTn id="12" dur="1" fill="hold">
                                          <p:stCondLst>
                                            <p:cond delay="0"/>
                                          </p:stCondLst>
                                        </p:cTn>
                                        <p:tgtEl>
                                          <p:spTgt spid="16388"/>
                                        </p:tgtEl>
                                        <p:attrNameLst>
                                          <p:attrName>style.visibility</p:attrName>
                                        </p:attrNameLst>
                                      </p:cBhvr>
                                      <p:to>
                                        <p:strVal val="visible"/>
                                      </p:to>
                                    </p:set>
                                    <p:animEffect transition="in" filter="dissolve">
                                      <p:cBhvr>
                                        <p:cTn id="13" dur="500"/>
                                        <p:tgtEl>
                                          <p:spTgt spid="16388"/>
                                        </p:tgtEl>
                                      </p:cBhvr>
                                    </p:animEffect>
                                  </p:childTnLst>
                                </p:cTn>
                              </p:par>
                            </p:childTnLst>
                          </p:cTn>
                        </p:par>
                        <p:par>
                          <p:cTn id="14" fill="hold" nodeType="afterGroup">
                            <p:stCondLst>
                              <p:cond delay="500"/>
                            </p:stCondLst>
                            <p:childTnLst>
                              <p:par>
                                <p:cTn id="15" presetID="22" presetClass="entr" presetSubtype="4" fill="hold" grpId="0" nodeType="afterEffect">
                                  <p:stCondLst>
                                    <p:cond delay="500"/>
                                  </p:stCondLst>
                                  <p:childTnLst>
                                    <p:set>
                                      <p:cBhvr>
                                        <p:cTn id="16" dur="1" fill="hold">
                                          <p:stCondLst>
                                            <p:cond delay="0"/>
                                          </p:stCondLst>
                                        </p:cTn>
                                        <p:tgtEl>
                                          <p:spTgt spid="16391"/>
                                        </p:tgtEl>
                                        <p:attrNameLst>
                                          <p:attrName>style.visibility</p:attrName>
                                        </p:attrNameLst>
                                      </p:cBhvr>
                                      <p:to>
                                        <p:strVal val="visible"/>
                                      </p:to>
                                    </p:set>
                                    <p:animEffect transition="in" filter="wipe(down)">
                                      <p:cBhvr>
                                        <p:cTn id="17" dur="500"/>
                                        <p:tgtEl>
                                          <p:spTgt spid="16391"/>
                                        </p:tgtEl>
                                      </p:cBhvr>
                                    </p:animEffect>
                                  </p:childTnLst>
                                </p:cTn>
                              </p:par>
                            </p:childTnLst>
                          </p:cTn>
                        </p:par>
                        <p:par>
                          <p:cTn id="18" fill="hold" nodeType="afterGroup">
                            <p:stCondLst>
                              <p:cond delay="1500"/>
                            </p:stCondLst>
                            <p:childTnLst>
                              <p:par>
                                <p:cTn id="19" presetID="22" presetClass="entr" presetSubtype="4" fill="hold" grpId="0" nodeType="afterEffect">
                                  <p:stCondLst>
                                    <p:cond delay="500"/>
                                  </p:stCondLst>
                                  <p:childTnLst>
                                    <p:set>
                                      <p:cBhvr>
                                        <p:cTn id="20" dur="1" fill="hold">
                                          <p:stCondLst>
                                            <p:cond delay="0"/>
                                          </p:stCondLst>
                                        </p:cTn>
                                        <p:tgtEl>
                                          <p:spTgt spid="16392"/>
                                        </p:tgtEl>
                                        <p:attrNameLst>
                                          <p:attrName>style.visibility</p:attrName>
                                        </p:attrNameLst>
                                      </p:cBhvr>
                                      <p:to>
                                        <p:strVal val="visible"/>
                                      </p:to>
                                    </p:set>
                                    <p:animEffect transition="in" filter="wipe(down)">
                                      <p:cBhvr>
                                        <p:cTn id="21" dur="5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16388" grpId="0" animBg="1"/>
      <p:bldP spid="16391" grpId="0" animBg="1"/>
      <p:bldP spid="1639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a:r>
              <a:rPr lang="en-US" b="1">
                <a:solidFill>
                  <a:schemeClr val="accent2"/>
                </a:solidFill>
                <a:latin typeface="Comic Sans MS" pitchFamily="66" charset="0"/>
              </a:rPr>
              <a:t>Statistically significant –</a:t>
            </a:r>
          </a:p>
        </p:txBody>
      </p:sp>
      <p:sp>
        <p:nvSpPr>
          <p:cNvPr id="17411" name="Rectangle 3"/>
          <p:cNvSpPr>
            <a:spLocks noGrp="1" noChangeArrowheads="1"/>
          </p:cNvSpPr>
          <p:nvPr>
            <p:ph type="body" idx="1"/>
          </p:nvPr>
        </p:nvSpPr>
        <p:spPr/>
        <p:txBody>
          <a:bodyPr/>
          <a:lstStyle/>
          <a:p>
            <a:pPr>
              <a:lnSpc>
                <a:spcPct val="90000"/>
              </a:lnSpc>
            </a:pPr>
            <a:r>
              <a:rPr lang="en-US" sz="3500">
                <a:solidFill>
                  <a:schemeClr val="accent2"/>
                </a:solidFill>
                <a:latin typeface="Comic Sans MS" pitchFamily="66" charset="0"/>
              </a:rPr>
              <a:t>The p-value is </a:t>
            </a:r>
            <a:r>
              <a:rPr lang="en-US" sz="3500" b="1">
                <a:solidFill>
                  <a:srgbClr val="FF3300"/>
                </a:solidFill>
                <a:effectLst>
                  <a:outerShdw blurRad="38100" dist="38100" dir="2700000" algn="tl">
                    <a:srgbClr val="000000"/>
                  </a:outerShdw>
                </a:effectLst>
                <a:latin typeface="Comic Sans MS" pitchFamily="66" charset="0"/>
              </a:rPr>
              <a:t>as small</a:t>
            </a:r>
            <a:r>
              <a:rPr lang="en-US" sz="3500">
                <a:solidFill>
                  <a:schemeClr val="accent2"/>
                </a:solidFill>
                <a:latin typeface="Comic Sans MS" pitchFamily="66" charset="0"/>
              </a:rPr>
              <a:t> or </a:t>
            </a:r>
            <a:r>
              <a:rPr lang="en-US" sz="3500" b="1">
                <a:solidFill>
                  <a:srgbClr val="FF3300"/>
                </a:solidFill>
                <a:effectLst>
                  <a:outerShdw blurRad="38100" dist="38100" dir="2700000" algn="tl">
                    <a:srgbClr val="000000"/>
                  </a:outerShdw>
                </a:effectLst>
                <a:latin typeface="Comic Sans MS" pitchFamily="66" charset="0"/>
              </a:rPr>
              <a:t>smaller </a:t>
            </a:r>
            <a:r>
              <a:rPr lang="en-US" sz="3500">
                <a:solidFill>
                  <a:schemeClr val="accent2"/>
                </a:solidFill>
                <a:latin typeface="Comic Sans MS" pitchFamily="66" charset="0"/>
              </a:rPr>
              <a:t>than the level of significance (</a:t>
            </a:r>
            <a:r>
              <a:rPr lang="en-US" sz="3500">
                <a:solidFill>
                  <a:schemeClr val="accent2"/>
                </a:solidFill>
                <a:latin typeface="Symbol" pitchFamily="18" charset="2"/>
              </a:rPr>
              <a:t>a</a:t>
            </a:r>
            <a:r>
              <a:rPr lang="en-US" sz="3500">
                <a:solidFill>
                  <a:schemeClr val="accent2"/>
                </a:solidFill>
                <a:latin typeface="Comic Sans MS" pitchFamily="66" charset="0"/>
              </a:rPr>
              <a:t>)</a:t>
            </a:r>
          </a:p>
          <a:p>
            <a:pPr>
              <a:lnSpc>
                <a:spcPct val="90000"/>
              </a:lnSpc>
            </a:pPr>
            <a:endParaRPr lang="en-US" sz="3500">
              <a:solidFill>
                <a:schemeClr val="accent2"/>
              </a:solidFill>
              <a:latin typeface="Comic Sans MS" pitchFamily="66" charset="0"/>
            </a:endParaRPr>
          </a:p>
          <a:p>
            <a:pPr>
              <a:lnSpc>
                <a:spcPct val="90000"/>
              </a:lnSpc>
            </a:pPr>
            <a:r>
              <a:rPr lang="en-US" sz="3500">
                <a:solidFill>
                  <a:schemeClr val="accent2"/>
                </a:solidFill>
                <a:latin typeface="Comic Sans MS" pitchFamily="66" charset="0"/>
              </a:rPr>
              <a:t>If p &gt; </a:t>
            </a:r>
            <a:r>
              <a:rPr lang="en-US" sz="3500" b="1">
                <a:solidFill>
                  <a:schemeClr val="accent2"/>
                </a:solidFill>
                <a:latin typeface="Symbol" pitchFamily="18" charset="2"/>
              </a:rPr>
              <a:t>a</a:t>
            </a:r>
            <a:r>
              <a:rPr lang="en-US" sz="3500">
                <a:solidFill>
                  <a:schemeClr val="accent2"/>
                </a:solidFill>
                <a:latin typeface="Comic Sans MS" pitchFamily="66" charset="0"/>
              </a:rPr>
              <a:t>, </a:t>
            </a:r>
            <a:r>
              <a:rPr lang="en-US" sz="3500" b="1">
                <a:solidFill>
                  <a:schemeClr val="accent2"/>
                </a:solidFill>
                <a:latin typeface="Comic Sans MS" pitchFamily="66" charset="0"/>
              </a:rPr>
              <a:t>“</a:t>
            </a:r>
            <a:r>
              <a:rPr lang="en-US" sz="3500" b="1">
                <a:solidFill>
                  <a:srgbClr val="006600"/>
                </a:solidFill>
                <a:effectLst>
                  <a:outerShdw blurRad="38100" dist="38100" dir="2700000" algn="tl">
                    <a:srgbClr val="000000"/>
                  </a:outerShdw>
                </a:effectLst>
                <a:latin typeface="Comic Sans MS" pitchFamily="66" charset="0"/>
              </a:rPr>
              <a:t>fail to reject</a:t>
            </a:r>
            <a:r>
              <a:rPr lang="en-US" sz="3500" b="1">
                <a:solidFill>
                  <a:schemeClr val="accent2"/>
                </a:solidFill>
                <a:latin typeface="Comic Sans MS" pitchFamily="66" charset="0"/>
              </a:rPr>
              <a:t>”</a:t>
            </a:r>
            <a:r>
              <a:rPr lang="en-US" sz="3500">
                <a:solidFill>
                  <a:schemeClr val="accent2"/>
                </a:solidFill>
                <a:latin typeface="Comic Sans MS" pitchFamily="66" charset="0"/>
              </a:rPr>
              <a:t> the null hypothesis at the </a:t>
            </a:r>
            <a:r>
              <a:rPr lang="en-US" sz="3500">
                <a:solidFill>
                  <a:schemeClr val="accent2"/>
                </a:solidFill>
                <a:latin typeface="Symbol" pitchFamily="18" charset="2"/>
              </a:rPr>
              <a:t>a</a:t>
            </a:r>
            <a:r>
              <a:rPr lang="en-US" sz="3500">
                <a:solidFill>
                  <a:schemeClr val="accent2"/>
                </a:solidFill>
                <a:latin typeface="Comic Sans MS" pitchFamily="66" charset="0"/>
              </a:rPr>
              <a:t> level.</a:t>
            </a:r>
          </a:p>
          <a:p>
            <a:pPr>
              <a:lnSpc>
                <a:spcPct val="90000"/>
              </a:lnSpc>
            </a:pPr>
            <a:r>
              <a:rPr lang="en-US" sz="3500">
                <a:solidFill>
                  <a:schemeClr val="accent2"/>
                </a:solidFill>
                <a:latin typeface="Comic Sans MS" pitchFamily="66" charset="0"/>
              </a:rPr>
              <a:t>If p </a:t>
            </a:r>
            <a:r>
              <a:rPr lang="en-US" sz="3500" u="sng">
                <a:solidFill>
                  <a:schemeClr val="accent2"/>
                </a:solidFill>
                <a:latin typeface="Comic Sans MS" pitchFamily="66" charset="0"/>
              </a:rPr>
              <a:t>&lt;</a:t>
            </a:r>
            <a:r>
              <a:rPr lang="en-US" sz="3500">
                <a:solidFill>
                  <a:schemeClr val="accent2"/>
                </a:solidFill>
                <a:latin typeface="Comic Sans MS" pitchFamily="66" charset="0"/>
              </a:rPr>
              <a:t> </a:t>
            </a:r>
            <a:r>
              <a:rPr lang="en-US" sz="3500" b="1">
                <a:solidFill>
                  <a:schemeClr val="accent2"/>
                </a:solidFill>
                <a:latin typeface="Symbol" pitchFamily="18" charset="2"/>
              </a:rPr>
              <a:t>a</a:t>
            </a:r>
            <a:r>
              <a:rPr lang="en-US" sz="3500">
                <a:solidFill>
                  <a:schemeClr val="accent2"/>
                </a:solidFill>
                <a:latin typeface="Comic Sans MS" pitchFamily="66" charset="0"/>
              </a:rPr>
              <a:t>, </a:t>
            </a:r>
            <a:r>
              <a:rPr lang="en-US" sz="3500" b="1">
                <a:solidFill>
                  <a:schemeClr val="accent2"/>
                </a:solidFill>
                <a:latin typeface="Comic Sans MS" pitchFamily="66" charset="0"/>
              </a:rPr>
              <a:t>“</a:t>
            </a:r>
            <a:r>
              <a:rPr lang="en-US" sz="3500" b="1">
                <a:solidFill>
                  <a:srgbClr val="006600"/>
                </a:solidFill>
                <a:effectLst>
                  <a:outerShdw blurRad="38100" dist="38100" dir="2700000" algn="tl">
                    <a:srgbClr val="000000"/>
                  </a:outerShdw>
                </a:effectLst>
                <a:latin typeface="Comic Sans MS" pitchFamily="66" charset="0"/>
              </a:rPr>
              <a:t>reject</a:t>
            </a:r>
            <a:r>
              <a:rPr lang="en-US" sz="3500" b="1">
                <a:solidFill>
                  <a:schemeClr val="accent2"/>
                </a:solidFill>
                <a:latin typeface="Comic Sans MS" pitchFamily="66" charset="0"/>
              </a:rPr>
              <a:t>”</a:t>
            </a:r>
            <a:r>
              <a:rPr lang="en-US" sz="3500">
                <a:solidFill>
                  <a:schemeClr val="accent2"/>
                </a:solidFill>
                <a:latin typeface="Comic Sans MS" pitchFamily="66" charset="0"/>
              </a:rPr>
              <a:t> the null hypothesis at the </a:t>
            </a:r>
            <a:r>
              <a:rPr lang="en-US" sz="3500">
                <a:solidFill>
                  <a:schemeClr val="accent2"/>
                </a:solidFill>
                <a:latin typeface="Symbol" pitchFamily="18" charset="2"/>
              </a:rPr>
              <a:t>a</a:t>
            </a:r>
            <a:r>
              <a:rPr lang="en-US" sz="3500">
                <a:solidFill>
                  <a:schemeClr val="accent2"/>
                </a:solidFill>
                <a:latin typeface="Comic Sans MS" pitchFamily="66" charset="0"/>
              </a:rPr>
              <a:t> level.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heckerboard(down)">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checkerboard(down)">
                                      <p:cBhvr>
                                        <p:cTn id="12" dur="5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checkerboard(down)">
                                      <p:cBhvr>
                                        <p:cTn id="17"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81000"/>
            <a:ext cx="7772400" cy="914400"/>
          </a:xfrm>
        </p:spPr>
        <p:txBody>
          <a:bodyPr/>
          <a:lstStyle/>
          <a:p>
            <a:pPr algn="l"/>
            <a:r>
              <a:rPr lang="en-US" b="1">
                <a:solidFill>
                  <a:schemeClr val="accent2"/>
                </a:solidFill>
                <a:latin typeface="Comic Sans MS" pitchFamily="66" charset="0"/>
              </a:rPr>
              <a:t>Facts about p-values:</a:t>
            </a:r>
          </a:p>
        </p:txBody>
      </p:sp>
      <p:sp>
        <p:nvSpPr>
          <p:cNvPr id="19459" name="Rectangle 3"/>
          <p:cNvSpPr>
            <a:spLocks noGrp="1" noChangeArrowheads="1"/>
          </p:cNvSpPr>
          <p:nvPr>
            <p:ph type="body" idx="1"/>
          </p:nvPr>
        </p:nvSpPr>
        <p:spPr>
          <a:xfrm>
            <a:off x="685800" y="1447800"/>
            <a:ext cx="7772400" cy="5029200"/>
          </a:xfrm>
        </p:spPr>
        <p:txBody>
          <a:bodyPr/>
          <a:lstStyle/>
          <a:p>
            <a:pPr>
              <a:lnSpc>
                <a:spcPct val="90000"/>
              </a:lnSpc>
            </a:pPr>
            <a:r>
              <a:rPr lang="en-US" b="1" dirty="0">
                <a:solidFill>
                  <a:srgbClr val="FF33CC"/>
                </a:solidFill>
                <a:latin typeface="Comic Sans MS" pitchFamily="66" charset="0"/>
              </a:rPr>
              <a:t>ALWAYS</a:t>
            </a:r>
            <a:r>
              <a:rPr lang="en-US" dirty="0">
                <a:solidFill>
                  <a:srgbClr val="FF33CC"/>
                </a:solidFill>
                <a:latin typeface="Comic Sans MS" pitchFamily="66" charset="0"/>
              </a:rPr>
              <a:t> </a:t>
            </a:r>
            <a:r>
              <a:rPr lang="en-US" dirty="0">
                <a:solidFill>
                  <a:schemeClr val="accent2"/>
                </a:solidFill>
                <a:latin typeface="Comic Sans MS" pitchFamily="66" charset="0"/>
              </a:rPr>
              <a:t>make decision about the null hypothesis!</a:t>
            </a:r>
          </a:p>
          <a:p>
            <a:pPr>
              <a:lnSpc>
                <a:spcPct val="90000"/>
              </a:lnSpc>
            </a:pPr>
            <a:r>
              <a:rPr lang="en-US" dirty="0">
                <a:solidFill>
                  <a:schemeClr val="accent2"/>
                </a:solidFill>
                <a:latin typeface="Comic Sans MS" pitchFamily="66" charset="0"/>
              </a:rPr>
              <a:t>Large p-values show support </a:t>
            </a:r>
            <a:r>
              <a:rPr lang="en-US" b="1" dirty="0">
                <a:solidFill>
                  <a:srgbClr val="FF3300"/>
                </a:solidFill>
                <a:latin typeface="Comic Sans MS" pitchFamily="66" charset="0"/>
              </a:rPr>
              <a:t>for</a:t>
            </a:r>
            <a:r>
              <a:rPr lang="en-US" dirty="0">
                <a:solidFill>
                  <a:schemeClr val="accent2"/>
                </a:solidFill>
                <a:latin typeface="Comic Sans MS" pitchFamily="66" charset="0"/>
              </a:rPr>
              <a:t> the null hypothesis, but never that it is true!</a:t>
            </a:r>
          </a:p>
          <a:p>
            <a:pPr>
              <a:lnSpc>
                <a:spcPct val="90000"/>
              </a:lnSpc>
            </a:pPr>
            <a:r>
              <a:rPr lang="en-US" dirty="0">
                <a:solidFill>
                  <a:schemeClr val="accent2"/>
                </a:solidFill>
                <a:latin typeface="Comic Sans MS" pitchFamily="66" charset="0"/>
              </a:rPr>
              <a:t>Small p-values show support that the null is </a:t>
            </a:r>
            <a:r>
              <a:rPr lang="en-US" b="1" dirty="0">
                <a:solidFill>
                  <a:srgbClr val="006600"/>
                </a:solidFill>
                <a:latin typeface="Comic Sans MS" pitchFamily="66" charset="0"/>
              </a:rPr>
              <a:t>not true</a:t>
            </a:r>
            <a:r>
              <a:rPr lang="en-US" dirty="0">
                <a:solidFill>
                  <a:schemeClr val="accent2"/>
                </a:solidFill>
                <a:latin typeface="Comic Sans MS" pitchFamily="66" charset="0"/>
              </a:rPr>
              <a:t>.</a:t>
            </a:r>
          </a:p>
          <a:p>
            <a:pPr>
              <a:lnSpc>
                <a:spcPct val="90000"/>
              </a:lnSpc>
            </a:pPr>
            <a:r>
              <a:rPr lang="en-US" b="1" dirty="0">
                <a:solidFill>
                  <a:srgbClr val="9900CC"/>
                </a:solidFill>
                <a:latin typeface="Comic Sans MS" pitchFamily="66" charset="0"/>
              </a:rPr>
              <a:t>Double</a:t>
            </a:r>
            <a:r>
              <a:rPr lang="en-US" dirty="0">
                <a:solidFill>
                  <a:schemeClr val="accent2"/>
                </a:solidFill>
                <a:latin typeface="Comic Sans MS" pitchFamily="66" charset="0"/>
              </a:rPr>
              <a:t> the p-value for </a:t>
            </a:r>
            <a:r>
              <a:rPr lang="en-US" dirty="0">
                <a:solidFill>
                  <a:srgbClr val="9900CC"/>
                </a:solidFill>
                <a:latin typeface="Comic Sans MS" pitchFamily="66" charset="0"/>
              </a:rPr>
              <a:t>two-tail </a:t>
            </a:r>
            <a:r>
              <a:rPr lang="en-US" dirty="0">
                <a:solidFill>
                  <a:schemeClr val="accent2"/>
                </a:solidFill>
                <a:latin typeface="Comic Sans MS" pitchFamily="66" charset="0"/>
              </a:rPr>
              <a:t>(=)</a:t>
            </a:r>
            <a:r>
              <a:rPr lang="en-US" dirty="0">
                <a:solidFill>
                  <a:srgbClr val="9900CC"/>
                </a:solidFill>
                <a:latin typeface="Comic Sans MS" pitchFamily="66" charset="0"/>
              </a:rPr>
              <a:t> </a:t>
            </a:r>
            <a:r>
              <a:rPr lang="en-US" dirty="0">
                <a:solidFill>
                  <a:schemeClr val="accent2"/>
                </a:solidFill>
                <a:latin typeface="Comic Sans MS" pitchFamily="66" charset="0"/>
              </a:rPr>
              <a:t>tests</a:t>
            </a:r>
          </a:p>
          <a:p>
            <a:pPr>
              <a:lnSpc>
                <a:spcPct val="90000"/>
              </a:lnSpc>
            </a:pPr>
            <a:r>
              <a:rPr lang="en-US" b="1" dirty="0">
                <a:solidFill>
                  <a:srgbClr val="FF3300"/>
                </a:solidFill>
                <a:effectLst>
                  <a:outerShdw blurRad="38100" dist="38100" dir="2700000" algn="tl">
                    <a:srgbClr val="000000"/>
                  </a:outerShdw>
                </a:effectLst>
                <a:latin typeface="Comic Sans MS" pitchFamily="66" charset="0"/>
              </a:rPr>
              <a:t>Never accept</a:t>
            </a:r>
            <a:r>
              <a:rPr lang="en-US" dirty="0">
                <a:solidFill>
                  <a:schemeClr val="accent2"/>
                </a:solidFill>
                <a:latin typeface="Comic Sans MS" pitchFamily="66" charset="0"/>
              </a:rPr>
              <a:t> the null hypothesis!</a:t>
            </a:r>
          </a:p>
        </p:txBody>
      </p:sp>
      <p:sp>
        <p:nvSpPr>
          <p:cNvPr id="19460" name="Line 4"/>
          <p:cNvSpPr>
            <a:spLocks noChangeShapeType="1"/>
          </p:cNvSpPr>
          <p:nvPr/>
        </p:nvSpPr>
        <p:spPr bwMode="auto">
          <a:xfrm>
            <a:off x="7283450" y="4876800"/>
            <a:ext cx="152400" cy="30480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6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autoUpdateAnimBg="0"/>
      <p:bldP spid="19460"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3899</TotalTime>
  <Words>2341</Words>
  <Application>Microsoft Office PowerPoint</Application>
  <PresentationFormat>On-screen Show (4:3)</PresentationFormat>
  <Paragraphs>372</Paragraphs>
  <Slides>34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9" baseType="lpstr">
      <vt:lpstr>Times New Roman</vt:lpstr>
      <vt:lpstr>Comic Sans MS</vt:lpstr>
      <vt:lpstr>Symbol</vt:lpstr>
      <vt:lpstr>Default Design</vt:lpstr>
      <vt:lpstr>Microsoft Equation 3.0</vt:lpstr>
      <vt:lpstr>Hypothesis Tests   One Sample Means</vt:lpstr>
      <vt:lpstr>What are hypothesis tests?</vt:lpstr>
      <vt:lpstr>Steps:</vt:lpstr>
      <vt:lpstr>Assumptions for z-test (t-test):</vt:lpstr>
      <vt:lpstr>Writing Hypothesis statements:</vt:lpstr>
      <vt:lpstr>The form:</vt:lpstr>
      <vt:lpstr>P-values -</vt:lpstr>
      <vt:lpstr>Statistically significant –</vt:lpstr>
      <vt:lpstr>Facts about p-values:</vt:lpstr>
      <vt:lpstr>Calculating p-values</vt:lpstr>
      <vt:lpstr>Draw &amp; shade a curve &amp; calculate the p-value:</vt:lpstr>
      <vt:lpstr>Writing Conclusions:</vt:lpstr>
      <vt:lpstr>PowerPoint Presentation</vt:lpstr>
      <vt:lpstr>Formulas:</vt:lpstr>
      <vt:lpstr>Formulas: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 you notice about the decision from the confidence interval &amp; the hypothesis test?</vt:lpstr>
      <vt:lpstr>Matched Pairs Test</vt:lpstr>
      <vt:lpstr>Matched Pairs – two forms</vt:lpstr>
      <vt:lpstr>Is this an example of matched pairs?</vt:lpstr>
      <vt:lpstr>Is this an example of matched pairs?</vt:lpstr>
      <vt:lpstr>Is this an example of matched pairs?</vt:lpstr>
      <vt:lpstr>PowerPoint Presentation</vt:lpstr>
      <vt:lpstr>PowerPoint Presentation</vt:lpstr>
      <vt:lpstr>PowerPoint Presentation</vt:lpstr>
      <vt:lpstr>PowerPoint Presentation</vt:lpstr>
    </vt:vector>
  </TitlesOfParts>
  <Company>Plano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Tests of Significance</dc:title>
  <dc:creator>Plano ISD</dc:creator>
  <cp:lastModifiedBy>Home</cp:lastModifiedBy>
  <cp:revision>44</cp:revision>
  <dcterms:created xsi:type="dcterms:W3CDTF">2004-01-16T13:19:50Z</dcterms:created>
  <dcterms:modified xsi:type="dcterms:W3CDTF">2014-03-23T07:26:30Z</dcterms:modified>
</cp:coreProperties>
</file>