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64" r:id="rId2"/>
    <p:sldId id="349" r:id="rId3"/>
    <p:sldId id="350" r:id="rId4"/>
    <p:sldId id="265" r:id="rId5"/>
    <p:sldId id="294" r:id="rId6"/>
    <p:sldId id="295" r:id="rId7"/>
    <p:sldId id="296" r:id="rId8"/>
    <p:sldId id="297" r:id="rId9"/>
    <p:sldId id="298" r:id="rId10"/>
    <p:sldId id="266" r:id="rId11"/>
    <p:sldId id="299" r:id="rId12"/>
    <p:sldId id="300" r:id="rId13"/>
    <p:sldId id="268"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 id="363" r:id="rId27"/>
    <p:sldId id="370" r:id="rId28"/>
    <p:sldId id="364" r:id="rId29"/>
    <p:sldId id="365" r:id="rId30"/>
    <p:sldId id="366" r:id="rId31"/>
    <p:sldId id="369" r:id="rId32"/>
    <p:sldId id="368" r:id="rId33"/>
    <p:sldId id="301" r:id="rId34"/>
    <p:sldId id="288" r:id="rId35"/>
    <p:sldId id="302" r:id="rId36"/>
    <p:sldId id="289" r:id="rId37"/>
    <p:sldId id="290" r:id="rId38"/>
    <p:sldId id="305" r:id="rId39"/>
    <p:sldId id="306" r:id="rId40"/>
    <p:sldId id="307" r:id="rId41"/>
    <p:sldId id="308" r:id="rId42"/>
    <p:sldId id="293" r:id="rId43"/>
    <p:sldId id="310" r:id="rId44"/>
    <p:sldId id="311" r:id="rId45"/>
    <p:sldId id="312" r:id="rId46"/>
    <p:sldId id="313" r:id="rId47"/>
    <p:sldId id="314" r:id="rId48"/>
    <p:sldId id="315" r:id="rId49"/>
    <p:sldId id="316" r:id="rId50"/>
    <p:sldId id="317" r:id="rId51"/>
    <p:sldId id="318" r:id="rId52"/>
  </p:sldIdLst>
  <p:sldSz cx="9144000" cy="6858000" type="screen4x3"/>
  <p:notesSz cx="6858000" cy="9144000"/>
  <p:defaultTextStyle>
    <a:defPPr>
      <a:defRPr lang="en-US"/>
    </a:defPPr>
    <a:lvl1pPr algn="l" rtl="0" fontAlgn="base">
      <a:lnSpc>
        <a:spcPct val="90000"/>
      </a:lnSpc>
      <a:spcBef>
        <a:spcPct val="20000"/>
      </a:spcBef>
      <a:spcAft>
        <a:spcPct val="0"/>
      </a:spcAft>
      <a:defRPr sz="3200" kern="1200">
        <a:solidFill>
          <a:srgbClr val="0000FF"/>
        </a:solidFill>
        <a:latin typeface="Comic Sans MS" pitchFamily="66" charset="0"/>
        <a:ea typeface="+mn-ea"/>
        <a:cs typeface="+mn-cs"/>
      </a:defRPr>
    </a:lvl1pPr>
    <a:lvl2pPr marL="457200" algn="l" rtl="0" fontAlgn="base">
      <a:lnSpc>
        <a:spcPct val="90000"/>
      </a:lnSpc>
      <a:spcBef>
        <a:spcPct val="20000"/>
      </a:spcBef>
      <a:spcAft>
        <a:spcPct val="0"/>
      </a:spcAft>
      <a:defRPr sz="3200" kern="1200">
        <a:solidFill>
          <a:srgbClr val="0000FF"/>
        </a:solidFill>
        <a:latin typeface="Comic Sans MS" pitchFamily="66" charset="0"/>
        <a:ea typeface="+mn-ea"/>
        <a:cs typeface="+mn-cs"/>
      </a:defRPr>
    </a:lvl2pPr>
    <a:lvl3pPr marL="914400" algn="l" rtl="0" fontAlgn="base">
      <a:lnSpc>
        <a:spcPct val="90000"/>
      </a:lnSpc>
      <a:spcBef>
        <a:spcPct val="20000"/>
      </a:spcBef>
      <a:spcAft>
        <a:spcPct val="0"/>
      </a:spcAft>
      <a:defRPr sz="3200" kern="1200">
        <a:solidFill>
          <a:srgbClr val="0000FF"/>
        </a:solidFill>
        <a:latin typeface="Comic Sans MS" pitchFamily="66" charset="0"/>
        <a:ea typeface="+mn-ea"/>
        <a:cs typeface="+mn-cs"/>
      </a:defRPr>
    </a:lvl3pPr>
    <a:lvl4pPr marL="1371600" algn="l" rtl="0" fontAlgn="base">
      <a:lnSpc>
        <a:spcPct val="90000"/>
      </a:lnSpc>
      <a:spcBef>
        <a:spcPct val="20000"/>
      </a:spcBef>
      <a:spcAft>
        <a:spcPct val="0"/>
      </a:spcAft>
      <a:defRPr sz="3200" kern="1200">
        <a:solidFill>
          <a:srgbClr val="0000FF"/>
        </a:solidFill>
        <a:latin typeface="Comic Sans MS" pitchFamily="66" charset="0"/>
        <a:ea typeface="+mn-ea"/>
        <a:cs typeface="+mn-cs"/>
      </a:defRPr>
    </a:lvl4pPr>
    <a:lvl5pPr marL="1828800" algn="l" rtl="0" fontAlgn="base">
      <a:lnSpc>
        <a:spcPct val="90000"/>
      </a:lnSpc>
      <a:spcBef>
        <a:spcPct val="20000"/>
      </a:spcBef>
      <a:spcAft>
        <a:spcPct val="0"/>
      </a:spcAft>
      <a:defRPr sz="3200" kern="1200">
        <a:solidFill>
          <a:srgbClr val="0000FF"/>
        </a:solidFill>
        <a:latin typeface="Comic Sans MS" pitchFamily="66" charset="0"/>
        <a:ea typeface="+mn-ea"/>
        <a:cs typeface="+mn-cs"/>
      </a:defRPr>
    </a:lvl5pPr>
    <a:lvl6pPr marL="2286000" algn="l" defTabSz="914400" rtl="0" eaLnBrk="1" latinLnBrk="0" hangingPunct="1">
      <a:defRPr sz="3200" kern="1200">
        <a:solidFill>
          <a:srgbClr val="0000FF"/>
        </a:solidFill>
        <a:latin typeface="Comic Sans MS" pitchFamily="66" charset="0"/>
        <a:ea typeface="+mn-ea"/>
        <a:cs typeface="+mn-cs"/>
      </a:defRPr>
    </a:lvl6pPr>
    <a:lvl7pPr marL="2743200" algn="l" defTabSz="914400" rtl="0" eaLnBrk="1" latinLnBrk="0" hangingPunct="1">
      <a:defRPr sz="3200" kern="1200">
        <a:solidFill>
          <a:srgbClr val="0000FF"/>
        </a:solidFill>
        <a:latin typeface="Comic Sans MS" pitchFamily="66" charset="0"/>
        <a:ea typeface="+mn-ea"/>
        <a:cs typeface="+mn-cs"/>
      </a:defRPr>
    </a:lvl7pPr>
    <a:lvl8pPr marL="3200400" algn="l" defTabSz="914400" rtl="0" eaLnBrk="1" latinLnBrk="0" hangingPunct="1">
      <a:defRPr sz="3200" kern="1200">
        <a:solidFill>
          <a:srgbClr val="0000FF"/>
        </a:solidFill>
        <a:latin typeface="Comic Sans MS" pitchFamily="66" charset="0"/>
        <a:ea typeface="+mn-ea"/>
        <a:cs typeface="+mn-cs"/>
      </a:defRPr>
    </a:lvl8pPr>
    <a:lvl9pPr marL="3657600" algn="l" defTabSz="914400" rtl="0" eaLnBrk="1" latinLnBrk="0" hangingPunct="1">
      <a:defRPr sz="3200" kern="1200">
        <a:solidFill>
          <a:srgbClr val="0000FF"/>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lano IS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00"/>
    <a:srgbClr val="006600"/>
    <a:srgbClr val="FF9900"/>
    <a:srgbClr val="00CC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89806" autoAdjust="0"/>
  </p:normalViewPr>
  <p:slideViewPr>
    <p:cSldViewPr>
      <p:cViewPr varScale="1">
        <p:scale>
          <a:sx n="102" d="100"/>
          <a:sy n="102" d="100"/>
        </p:scale>
        <p:origin x="184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8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solidFill>
                  <a:schemeClr val="tx1"/>
                </a:solidFill>
                <a:latin typeface="Arial" charset="0"/>
              </a:defRPr>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solidFill>
                  <a:schemeClr val="tx1"/>
                </a:solidFill>
                <a:latin typeface="Arial" charset="0"/>
              </a:defRPr>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solidFill>
                  <a:schemeClr val="tx1"/>
                </a:solidFill>
                <a:latin typeface="Arial" charset="0"/>
              </a:defRPr>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solidFill>
                  <a:schemeClr val="tx1"/>
                </a:solidFill>
                <a:latin typeface="Arial" charset="0"/>
              </a:defRPr>
            </a:lvl1pPr>
          </a:lstStyle>
          <a:p>
            <a:fld id="{10BABF10-3C2C-4CA4-926E-624FAF41935D}" type="slidenum">
              <a:rPr lang="en-US"/>
              <a:pPr/>
              <a:t>‹#›</a:t>
            </a:fld>
            <a:endParaRPr lang="en-US"/>
          </a:p>
        </p:txBody>
      </p:sp>
    </p:spTree>
    <p:extLst>
      <p:ext uri="{BB962C8B-B14F-4D97-AF65-F5344CB8AC3E}">
        <p14:creationId xmlns:p14="http://schemas.microsoft.com/office/powerpoint/2010/main" val="6026419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08E2B3-4B50-428B-ACD9-518E487E1C9F}" type="slidenum">
              <a:rPr lang="en-US"/>
              <a:pPr/>
              <a:t>5</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r>
              <a:rPr lang="en-US"/>
              <a:t>The first step is to calculate the relative frequencies for students and for parents.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FCD1A7-B490-4044-A51B-F051C49B2614}" type="slidenum">
              <a:rPr lang="en-US"/>
              <a:pPr/>
              <a:t>28</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r>
              <a:rPr lang="en-US"/>
              <a:t>Adapted from “Workshop Statistics” by Rossman</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7C1885-A67D-4A21-9466-CC2E78A2CBD7}" type="slidenum">
              <a:rPr lang="en-US"/>
              <a:pPr/>
              <a:t>41</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US"/>
              <a:t>See pages 124-125.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F3E31-D2EF-4C09-9CFF-FA525445D889}" type="slidenum">
              <a:rPr lang="en-US"/>
              <a:pPr/>
              <a:t>6</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r>
              <a:rPr lang="en-US"/>
              <a:t>See page 97 for a discussion of graph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49250A-ED65-4359-9659-217FF6EA6ADE}" type="slidenum">
              <a:rPr lang="en-US"/>
              <a:pPr/>
              <a:t>12</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r>
              <a:rPr lang="en-US"/>
              <a:t>See Page 98 for this example.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EFC356-131A-4E6C-914E-93E38FC5CE17}" type="slidenum">
              <a:rPr lang="en-US"/>
              <a:pPr/>
              <a:t>16</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r>
              <a:rPr lang="en-US"/>
              <a:t>Do after Features of Distributions Activity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41810-0B2C-4A45-8745-C99F52DF47FB}" type="slidenum">
              <a:rPr lang="en-US"/>
              <a:pPr/>
              <a:t>17</a:t>
            </a:fld>
            <a:endParaRPr 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r>
              <a:rPr lang="en-US"/>
              <a:t>Adapted from “Workshop Statistics” by Rossman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57EF1A-777A-48BD-8ACD-F97841CE8422}" type="slidenum">
              <a:rPr lang="en-US"/>
              <a:pPr/>
              <a:t>19</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r>
              <a:rPr lang="en-US"/>
              <a:t>Adapted from “Workshop Statistics” by Rossman</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B377E2-F078-40C4-BF51-6A43B0DBE494}" type="slidenum">
              <a:rPr lang="en-US"/>
              <a:pPr/>
              <a:t>21</a:t>
            </a:fld>
            <a:endParaRPr 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US"/>
              <a:t>Adapted from “Workshop Statistics” by Rossman</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0EE69B-58D6-4C5A-A194-4A7A5E93E668}" type="slidenum">
              <a:rPr lang="en-US"/>
              <a:pPr/>
              <a:t>25</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r>
              <a:rPr lang="en-US"/>
              <a:t>Example of a left skewed distribution, hopefully, is the distribution of grades on the first statistics test.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0E7B0A-276F-4343-A833-4C55E7C9CA07}" type="slidenum">
              <a:rPr lang="en-US"/>
              <a:pPr/>
              <a:t>26</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r>
              <a:rPr lang="en-US"/>
              <a:t>See page 127 for an example of a data set that is bimodal.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32557D-1054-4E50-98D7-7A37ED83DDB1}" type="slidenum">
              <a:rPr lang="en-US"/>
              <a:pPr/>
              <a:t>‹#›</a:t>
            </a:fld>
            <a:endParaRPr lang="en-US"/>
          </a:p>
        </p:txBody>
      </p:sp>
    </p:spTree>
    <p:extLst>
      <p:ext uri="{BB962C8B-B14F-4D97-AF65-F5344CB8AC3E}">
        <p14:creationId xmlns:p14="http://schemas.microsoft.com/office/powerpoint/2010/main" val="83918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037C3F-16DB-4B27-A4B7-AE75A010A1BA}" type="slidenum">
              <a:rPr lang="en-US"/>
              <a:pPr/>
              <a:t>‹#›</a:t>
            </a:fld>
            <a:endParaRPr lang="en-US"/>
          </a:p>
        </p:txBody>
      </p:sp>
    </p:spTree>
    <p:extLst>
      <p:ext uri="{BB962C8B-B14F-4D97-AF65-F5344CB8AC3E}">
        <p14:creationId xmlns:p14="http://schemas.microsoft.com/office/powerpoint/2010/main" val="1272710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FEBEC7-5B52-48E5-8DCF-915BB1770532}" type="slidenum">
              <a:rPr lang="en-US"/>
              <a:pPr/>
              <a:t>‹#›</a:t>
            </a:fld>
            <a:endParaRPr lang="en-US"/>
          </a:p>
        </p:txBody>
      </p:sp>
    </p:spTree>
    <p:extLst>
      <p:ext uri="{BB962C8B-B14F-4D97-AF65-F5344CB8AC3E}">
        <p14:creationId xmlns:p14="http://schemas.microsoft.com/office/powerpoint/2010/main" val="1167510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88FC0FDA-F083-42AE-BA60-41725321C6DA}" type="slidenum">
              <a:rPr lang="en-US"/>
              <a:pPr/>
              <a:t>‹#›</a:t>
            </a:fld>
            <a:endParaRPr lang="en-US"/>
          </a:p>
        </p:txBody>
      </p:sp>
    </p:spTree>
    <p:extLst>
      <p:ext uri="{BB962C8B-B14F-4D97-AF65-F5344CB8AC3E}">
        <p14:creationId xmlns:p14="http://schemas.microsoft.com/office/powerpoint/2010/main" val="1184831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1E88659-2826-4541-903D-5A10F14F5A51}" type="slidenum">
              <a:rPr lang="en-US"/>
              <a:pPr/>
              <a:t>‹#›</a:t>
            </a:fld>
            <a:endParaRPr lang="en-US"/>
          </a:p>
        </p:txBody>
      </p:sp>
    </p:spTree>
    <p:extLst>
      <p:ext uri="{BB962C8B-B14F-4D97-AF65-F5344CB8AC3E}">
        <p14:creationId xmlns:p14="http://schemas.microsoft.com/office/powerpoint/2010/main" val="290368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60C73C-FE27-4175-ABBB-3DEA5610AF89}" type="slidenum">
              <a:rPr lang="en-US"/>
              <a:pPr/>
              <a:t>‹#›</a:t>
            </a:fld>
            <a:endParaRPr lang="en-US"/>
          </a:p>
        </p:txBody>
      </p:sp>
    </p:spTree>
    <p:extLst>
      <p:ext uri="{BB962C8B-B14F-4D97-AF65-F5344CB8AC3E}">
        <p14:creationId xmlns:p14="http://schemas.microsoft.com/office/powerpoint/2010/main" val="345279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C07C5C-9ED2-44AF-B42D-F43336FD67BD}" type="slidenum">
              <a:rPr lang="en-US"/>
              <a:pPr/>
              <a:t>‹#›</a:t>
            </a:fld>
            <a:endParaRPr lang="en-US"/>
          </a:p>
        </p:txBody>
      </p:sp>
    </p:spTree>
    <p:extLst>
      <p:ext uri="{BB962C8B-B14F-4D97-AF65-F5344CB8AC3E}">
        <p14:creationId xmlns:p14="http://schemas.microsoft.com/office/powerpoint/2010/main" val="129631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CA81DF-F21D-4229-A705-852A5B8A8F54}" type="slidenum">
              <a:rPr lang="en-US"/>
              <a:pPr/>
              <a:t>‹#›</a:t>
            </a:fld>
            <a:endParaRPr lang="en-US"/>
          </a:p>
        </p:txBody>
      </p:sp>
    </p:spTree>
    <p:extLst>
      <p:ext uri="{BB962C8B-B14F-4D97-AF65-F5344CB8AC3E}">
        <p14:creationId xmlns:p14="http://schemas.microsoft.com/office/powerpoint/2010/main" val="2973529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6217B32-6E0C-4C5F-9A47-45D811F8AF65}" type="slidenum">
              <a:rPr lang="en-US"/>
              <a:pPr/>
              <a:t>‹#›</a:t>
            </a:fld>
            <a:endParaRPr lang="en-US"/>
          </a:p>
        </p:txBody>
      </p:sp>
    </p:spTree>
    <p:extLst>
      <p:ext uri="{BB962C8B-B14F-4D97-AF65-F5344CB8AC3E}">
        <p14:creationId xmlns:p14="http://schemas.microsoft.com/office/powerpoint/2010/main" val="2391099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BE7B397-AA6A-498D-BC4B-C3878CE41C74}" type="slidenum">
              <a:rPr lang="en-US"/>
              <a:pPr/>
              <a:t>‹#›</a:t>
            </a:fld>
            <a:endParaRPr lang="en-US"/>
          </a:p>
        </p:txBody>
      </p:sp>
    </p:spTree>
    <p:extLst>
      <p:ext uri="{BB962C8B-B14F-4D97-AF65-F5344CB8AC3E}">
        <p14:creationId xmlns:p14="http://schemas.microsoft.com/office/powerpoint/2010/main" val="382852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F86F979-F510-4021-8CF9-7BE18F66888F}" type="slidenum">
              <a:rPr lang="en-US"/>
              <a:pPr/>
              <a:t>‹#›</a:t>
            </a:fld>
            <a:endParaRPr lang="en-US"/>
          </a:p>
        </p:txBody>
      </p:sp>
    </p:spTree>
    <p:extLst>
      <p:ext uri="{BB962C8B-B14F-4D97-AF65-F5344CB8AC3E}">
        <p14:creationId xmlns:p14="http://schemas.microsoft.com/office/powerpoint/2010/main" val="1706592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959093-3C96-4768-90BF-0173C0CFEA44}" type="slidenum">
              <a:rPr lang="en-US"/>
              <a:pPr/>
              <a:t>‹#›</a:t>
            </a:fld>
            <a:endParaRPr lang="en-US"/>
          </a:p>
        </p:txBody>
      </p:sp>
    </p:spTree>
    <p:extLst>
      <p:ext uri="{BB962C8B-B14F-4D97-AF65-F5344CB8AC3E}">
        <p14:creationId xmlns:p14="http://schemas.microsoft.com/office/powerpoint/2010/main" val="2108128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15B8A4-14F9-482C-9439-F4CF747A04A0}" type="slidenum">
              <a:rPr lang="en-US"/>
              <a:pPr/>
              <a:t>‹#›</a:t>
            </a:fld>
            <a:endParaRPr lang="en-US"/>
          </a:p>
        </p:txBody>
      </p:sp>
    </p:spTree>
    <p:extLst>
      <p:ext uri="{BB962C8B-B14F-4D97-AF65-F5344CB8AC3E}">
        <p14:creationId xmlns:p14="http://schemas.microsoft.com/office/powerpoint/2010/main" val="129319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solidFill>
                  <a:schemeClr val="tx1"/>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solidFill>
                  <a:schemeClr val="tx1"/>
                </a:solidFill>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solidFill>
                  <a:schemeClr val="tx1"/>
                </a:solidFill>
                <a:latin typeface="+mn-lt"/>
              </a:defRPr>
            </a:lvl1pPr>
          </a:lstStyle>
          <a:p>
            <a:fld id="{CF8501DB-6B9A-4FF9-B5FE-2CC2FD5411F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png"/><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1.png"/><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2.png"/><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png"/><Relationship Id="rId4" Type="http://schemas.openxmlformats.org/officeDocument/2006/relationships/oleObject" Target="../embeddings/oleObject4.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5" Type="http://schemas.openxmlformats.org/officeDocument/2006/relationships/image" Target="../media/image21.wmf"/><Relationship Id="rId4" Type="http://schemas.openxmlformats.org/officeDocument/2006/relationships/image" Target="../media/image2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p:txBody>
          <a:bodyPr/>
          <a:lstStyle/>
          <a:p>
            <a:r>
              <a:rPr lang="en-US" sz="5000" b="1">
                <a:solidFill>
                  <a:srgbClr val="0000FF"/>
                </a:solidFill>
                <a:latin typeface="Comic Sans MS" pitchFamily="66" charset="0"/>
              </a:rPr>
              <a:t>Graphs for categorical data</a:t>
            </a:r>
          </a:p>
        </p:txBody>
      </p:sp>
      <p:pic>
        <p:nvPicPr>
          <p:cNvPr id="1034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276600"/>
            <a:ext cx="3171825" cy="3162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l"/>
            <a:r>
              <a:rPr lang="en-US">
                <a:solidFill>
                  <a:srgbClr val="0000FF"/>
                </a:solidFill>
                <a:latin typeface="Comic Sans MS" pitchFamily="66" charset="0"/>
              </a:rPr>
              <a:t>Pie (Circle) Chart	</a:t>
            </a:r>
          </a:p>
        </p:txBody>
      </p:sp>
      <p:sp>
        <p:nvSpPr>
          <p:cNvPr id="105475" name="Rectangle 3"/>
          <p:cNvSpPr>
            <a:spLocks noGrp="1" noChangeArrowheads="1"/>
          </p:cNvSpPr>
          <p:nvPr>
            <p:ph type="body" sz="half" idx="1"/>
          </p:nvPr>
        </p:nvSpPr>
        <p:spPr>
          <a:xfrm>
            <a:off x="457200" y="1441450"/>
            <a:ext cx="8382000" cy="5257800"/>
          </a:xfrm>
        </p:spPr>
        <p:txBody>
          <a:bodyPr/>
          <a:lstStyle/>
          <a:p>
            <a:pPr>
              <a:lnSpc>
                <a:spcPct val="90000"/>
              </a:lnSpc>
              <a:buFontTx/>
              <a:buNone/>
            </a:pPr>
            <a:r>
              <a:rPr lang="en-US">
                <a:solidFill>
                  <a:srgbClr val="00CC00"/>
                </a:solidFill>
                <a:latin typeface="Comic Sans MS" pitchFamily="66" charset="0"/>
              </a:rPr>
              <a:t>When to Use</a:t>
            </a:r>
            <a:r>
              <a:rPr lang="en-US" sz="2800">
                <a:solidFill>
                  <a:srgbClr val="00CC00"/>
                </a:solidFill>
                <a:latin typeface="Comic Sans MS" pitchFamily="66" charset="0"/>
              </a:rPr>
              <a:t>		</a:t>
            </a:r>
            <a:r>
              <a:rPr lang="en-US" sz="2800">
                <a:solidFill>
                  <a:srgbClr val="FF0000"/>
                </a:solidFill>
                <a:latin typeface="Comic Sans MS" pitchFamily="66" charset="0"/>
              </a:rPr>
              <a:t>Categorical data</a:t>
            </a:r>
          </a:p>
          <a:p>
            <a:pPr>
              <a:lnSpc>
                <a:spcPct val="90000"/>
              </a:lnSpc>
            </a:pPr>
            <a:endParaRPr lang="en-US" sz="1800">
              <a:solidFill>
                <a:srgbClr val="FF0000"/>
              </a:solidFill>
              <a:latin typeface="Comic Sans MS" pitchFamily="66" charset="0"/>
            </a:endParaRPr>
          </a:p>
          <a:p>
            <a:pPr>
              <a:lnSpc>
                <a:spcPct val="90000"/>
              </a:lnSpc>
              <a:buFontTx/>
              <a:buNone/>
            </a:pPr>
            <a:r>
              <a:rPr lang="en-US">
                <a:solidFill>
                  <a:srgbClr val="00CC00"/>
                </a:solidFill>
                <a:latin typeface="Comic Sans MS" pitchFamily="66" charset="0"/>
              </a:rPr>
              <a:t>How to construct</a:t>
            </a:r>
            <a:r>
              <a:rPr lang="en-US" sz="3000">
                <a:solidFill>
                  <a:srgbClr val="00CC00"/>
                </a:solidFill>
                <a:latin typeface="Comic Sans MS" pitchFamily="66" charset="0"/>
              </a:rPr>
              <a:t>	</a:t>
            </a:r>
          </a:p>
          <a:p>
            <a:pPr lvl="1">
              <a:lnSpc>
                <a:spcPct val="90000"/>
              </a:lnSpc>
            </a:pPr>
            <a:r>
              <a:rPr lang="en-US" sz="2600">
                <a:solidFill>
                  <a:srgbClr val="FF0000"/>
                </a:solidFill>
                <a:latin typeface="Comic Sans MS" pitchFamily="66" charset="0"/>
              </a:rPr>
              <a:t>Draw a circle to represent the entire data set</a:t>
            </a:r>
          </a:p>
          <a:p>
            <a:pPr lvl="1">
              <a:lnSpc>
                <a:spcPct val="90000"/>
              </a:lnSpc>
            </a:pPr>
            <a:r>
              <a:rPr lang="en-US" sz="2600">
                <a:solidFill>
                  <a:srgbClr val="FF0000"/>
                </a:solidFill>
                <a:latin typeface="Comic Sans MS" pitchFamily="66" charset="0"/>
              </a:rPr>
              <a:t>Calculate the size of each “slice”:</a:t>
            </a:r>
          </a:p>
          <a:p>
            <a:pPr lvl="1">
              <a:lnSpc>
                <a:spcPct val="90000"/>
              </a:lnSpc>
              <a:buFontTx/>
              <a:buNone/>
            </a:pPr>
            <a:r>
              <a:rPr lang="en-US" sz="2600">
                <a:solidFill>
                  <a:srgbClr val="FF0000"/>
                </a:solidFill>
                <a:latin typeface="Comic Sans MS" pitchFamily="66" charset="0"/>
              </a:rPr>
              <a:t>			Relative frequency × 360</a:t>
            </a:r>
            <a:r>
              <a:rPr lang="en-US" sz="2600">
                <a:solidFill>
                  <a:srgbClr val="FF0000"/>
                </a:solidFill>
                <a:latin typeface="Comic Sans MS" pitchFamily="66" charset="0"/>
                <a:cs typeface="Times New Roman" pitchFamily="18" charset="0"/>
              </a:rPr>
              <a:t>° </a:t>
            </a:r>
          </a:p>
          <a:p>
            <a:pPr lvl="1">
              <a:lnSpc>
                <a:spcPct val="90000"/>
              </a:lnSpc>
            </a:pPr>
            <a:r>
              <a:rPr lang="en-US" sz="2600">
                <a:solidFill>
                  <a:srgbClr val="FF0000"/>
                </a:solidFill>
                <a:latin typeface="Comic Sans MS" pitchFamily="66" charset="0"/>
                <a:cs typeface="Times New Roman" pitchFamily="18" charset="0"/>
              </a:rPr>
              <a:t>Using a protractor, mark off each slice</a:t>
            </a:r>
          </a:p>
          <a:p>
            <a:pPr>
              <a:lnSpc>
                <a:spcPct val="90000"/>
              </a:lnSpc>
            </a:pPr>
            <a:endParaRPr lang="en-US" sz="2600" b="1">
              <a:solidFill>
                <a:srgbClr val="FF0000"/>
              </a:solidFill>
              <a:latin typeface="Comic Sans MS" pitchFamily="66" charset="0"/>
            </a:endParaRPr>
          </a:p>
          <a:p>
            <a:pPr>
              <a:lnSpc>
                <a:spcPct val="90000"/>
              </a:lnSpc>
              <a:buFontTx/>
              <a:buNone/>
            </a:pPr>
            <a:r>
              <a:rPr lang="en-US">
                <a:solidFill>
                  <a:srgbClr val="00CC00"/>
                </a:solidFill>
                <a:latin typeface="Comic Sans MS" pitchFamily="66" charset="0"/>
              </a:rPr>
              <a:t>To describe</a:t>
            </a:r>
          </a:p>
          <a:p>
            <a:pPr>
              <a:lnSpc>
                <a:spcPct val="90000"/>
              </a:lnSpc>
              <a:buFontTx/>
              <a:buNone/>
            </a:pPr>
            <a:r>
              <a:rPr lang="en-US" sz="2400">
                <a:latin typeface="Comic Sans MS" pitchFamily="66" charset="0"/>
              </a:rPr>
              <a:t> 	</a:t>
            </a:r>
            <a:r>
              <a:rPr lang="en-US" sz="2600">
                <a:solidFill>
                  <a:srgbClr val="FF0000"/>
                </a:solidFill>
                <a:latin typeface="Comic Sans MS" pitchFamily="66" charset="0"/>
              </a:rPr>
              <a:t>– </a:t>
            </a:r>
            <a:r>
              <a:rPr lang="en-US" sz="2600">
                <a:solidFill>
                  <a:srgbClr val="FF0000"/>
                </a:solidFill>
                <a:latin typeface="Comic Sans MS" pitchFamily="66" charset="0"/>
                <a:cs typeface="Times New Roman" pitchFamily="18" charset="0"/>
              </a:rPr>
              <a:t>comment</a:t>
            </a:r>
            <a:r>
              <a:rPr lang="en-US" sz="2600">
                <a:solidFill>
                  <a:srgbClr val="FF0000"/>
                </a:solidFill>
                <a:latin typeface="Comic Sans MS" pitchFamily="66" charset="0"/>
              </a:rPr>
              <a:t> on which category had the largest proportion or smallest proportion</a:t>
            </a:r>
            <a:endParaRPr lang="en-US" sz="2600">
              <a:solidFill>
                <a:srgbClr val="FF0000"/>
              </a:solidFill>
              <a:latin typeface="Comic Sans MS" pitchFamily="66"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47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54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547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47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547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54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body" sz="half" idx="1"/>
          </p:nvPr>
        </p:nvSpPr>
        <p:spPr>
          <a:xfrm>
            <a:off x="533400" y="533400"/>
            <a:ext cx="8229600" cy="2667000"/>
          </a:xfrm>
        </p:spPr>
        <p:txBody>
          <a:bodyPr/>
          <a:lstStyle/>
          <a:p>
            <a:pPr marL="6350" indent="7938">
              <a:buFontTx/>
              <a:buNone/>
            </a:pPr>
            <a:r>
              <a:rPr lang="en-US" sz="2800">
                <a:solidFill>
                  <a:srgbClr val="0000FF"/>
                </a:solidFill>
                <a:latin typeface="Comic Sans MS" pitchFamily="66" charset="0"/>
              </a:rPr>
              <a:t>Typos on a résumé do not make a very good impression when applying for a job. Senior executives were asked how many typos in a résumé would make them not consider a job candidate.  The resulting data are summarized in the table below.</a:t>
            </a:r>
          </a:p>
        </p:txBody>
      </p:sp>
      <p:graphicFrame>
        <p:nvGraphicFramePr>
          <p:cNvPr id="144522" name="Group 138"/>
          <p:cNvGraphicFramePr>
            <a:graphicFrameLocks noGrp="1"/>
          </p:cNvGraphicFramePr>
          <p:nvPr>
            <p:ph sz="half" idx="2"/>
          </p:nvPr>
        </p:nvGraphicFramePr>
        <p:xfrm>
          <a:off x="457200" y="3352800"/>
          <a:ext cx="5943600" cy="2359025"/>
        </p:xfrm>
        <a:graphic>
          <a:graphicData uri="http://schemas.openxmlformats.org/drawingml/2006/table">
            <a:tbl>
              <a:tblPr/>
              <a:tblGrid>
                <a:gridCol w="2209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Number of Typos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Frequency</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Relative Frequency</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1</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60</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.40</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2</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54</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.36</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3</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21</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.14</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4 or more</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10</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.07</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Don’t know</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5</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.03</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44524" name="Text Box 140"/>
          <p:cNvSpPr txBox="1">
            <a:spLocks noChangeArrowheads="1"/>
          </p:cNvSpPr>
          <p:nvPr/>
        </p:nvSpPr>
        <p:spPr bwMode="auto">
          <a:xfrm>
            <a:off x="6858000" y="3657600"/>
            <a:ext cx="2286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endParaRPr lang="en-US">
              <a:solidFill>
                <a:srgbClr val="0000FF"/>
              </a:solidFill>
              <a:latin typeface="Comic Sans MS" pitchFamily="66" charset="0"/>
            </a:endParaRPr>
          </a:p>
        </p:txBody>
      </p:sp>
      <p:sp>
        <p:nvSpPr>
          <p:cNvPr id="144525" name="Text Box 141"/>
          <p:cNvSpPr txBox="1">
            <a:spLocks noChangeArrowheads="1"/>
          </p:cNvSpPr>
          <p:nvPr/>
        </p:nvSpPr>
        <p:spPr bwMode="auto">
          <a:xfrm>
            <a:off x="6629400" y="3352800"/>
            <a:ext cx="2209800" cy="124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charset="0"/>
              </a:defRPr>
            </a:lvl1pPr>
            <a:lvl2pPr marL="465138">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800">
                <a:solidFill>
                  <a:srgbClr val="0000FF"/>
                </a:solidFill>
                <a:latin typeface="Comic Sans MS" pitchFamily="66" charset="0"/>
              </a:rPr>
              <a:t>Create a pie chart for these data.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434" name="Group 2"/>
          <p:cNvGraphicFramePr>
            <a:graphicFrameLocks noGrp="1"/>
          </p:cNvGraphicFramePr>
          <p:nvPr/>
        </p:nvGraphicFramePr>
        <p:xfrm>
          <a:off x="304800" y="457200"/>
          <a:ext cx="5943600" cy="2359025"/>
        </p:xfrm>
        <a:graphic>
          <a:graphicData uri="http://schemas.openxmlformats.org/drawingml/2006/table">
            <a:tbl>
              <a:tblPr/>
              <a:tblGrid>
                <a:gridCol w="2209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Number of Typos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Frequency</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Relative Frequency</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1</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60</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.40</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2</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54</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.36</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3</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21</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.14</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4 or more</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10</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.07</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00CC00"/>
                          </a:solidFill>
                          <a:effectLst/>
                          <a:latin typeface="Comic Sans MS" pitchFamily="66" charset="0"/>
                        </a:rPr>
                        <a:t>Don’t know</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5</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900" b="0" i="0" u="none" strike="noStrike" cap="none" normalizeH="0" baseline="0">
                          <a:ln>
                            <a:noFill/>
                          </a:ln>
                          <a:solidFill>
                            <a:srgbClr val="FF0000"/>
                          </a:solidFill>
                          <a:effectLst/>
                          <a:latin typeface="Comic Sans MS" pitchFamily="66" charset="0"/>
                        </a:rPr>
                        <a:t>.03</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pic>
        <p:nvPicPr>
          <p:cNvPr id="146464"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506788"/>
            <a:ext cx="3429000" cy="2894012"/>
          </a:xfrm>
          <a:prstGeom prst="rect">
            <a:avLst/>
          </a:prstGeom>
          <a:noFill/>
          <a:extLst>
            <a:ext uri="{909E8E84-426E-40DD-AFC4-6F175D3DCCD1}">
              <a14:hiddenFill xmlns:a14="http://schemas.microsoft.com/office/drawing/2010/main">
                <a:solidFill>
                  <a:srgbClr val="FFFFFF"/>
                </a:solidFill>
              </a14:hiddenFill>
            </a:ext>
          </a:extLst>
        </p:spPr>
      </p:pic>
      <p:sp>
        <p:nvSpPr>
          <p:cNvPr id="146466" name="Oval 34"/>
          <p:cNvSpPr>
            <a:spLocks noChangeArrowheads="1"/>
          </p:cNvSpPr>
          <p:nvPr/>
        </p:nvSpPr>
        <p:spPr bwMode="auto">
          <a:xfrm>
            <a:off x="1219200" y="3581400"/>
            <a:ext cx="2590800" cy="2590800"/>
          </a:xfrm>
          <a:prstGeom prst="ellipse">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467" name="AutoShape 35"/>
          <p:cNvSpPr>
            <a:spLocks noChangeArrowheads="1"/>
          </p:cNvSpPr>
          <p:nvPr/>
        </p:nvSpPr>
        <p:spPr bwMode="auto">
          <a:xfrm>
            <a:off x="5562600" y="2743200"/>
            <a:ext cx="3124200" cy="2286000"/>
          </a:xfrm>
          <a:prstGeom prst="wedgeRoundRectCallout">
            <a:avLst>
              <a:gd name="adj1" fmla="val -69005"/>
              <a:gd name="adj2" fmla="val -9931"/>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First draw a circle to represent the entire data set.  </a:t>
            </a:r>
            <a:endParaRPr lang="en-US" sz="2800" b="1">
              <a:solidFill>
                <a:srgbClr val="FFFF00"/>
              </a:solidFill>
              <a:effectLst>
                <a:outerShdw blurRad="38100" dist="38100" dir="2700000" algn="tl">
                  <a:srgbClr val="000000"/>
                </a:outerShdw>
              </a:effectLst>
            </a:endParaRPr>
          </a:p>
        </p:txBody>
      </p:sp>
      <p:sp>
        <p:nvSpPr>
          <p:cNvPr id="146468" name="AutoShape 36"/>
          <p:cNvSpPr>
            <a:spLocks noChangeArrowheads="1"/>
          </p:cNvSpPr>
          <p:nvPr/>
        </p:nvSpPr>
        <p:spPr bwMode="auto">
          <a:xfrm>
            <a:off x="5334000" y="3048000"/>
            <a:ext cx="3657600" cy="3200400"/>
          </a:xfrm>
          <a:prstGeom prst="wedgeRoundRectCallout">
            <a:avLst>
              <a:gd name="adj1" fmla="val -72528"/>
              <a:gd name="adj2" fmla="val -8532"/>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Next, calculate the size of the slice for “1 typo”</a:t>
            </a:r>
          </a:p>
          <a:p>
            <a:pPr algn="ctr" eaLnBrk="0" hangingPunct="0">
              <a:lnSpc>
                <a:spcPct val="100000"/>
              </a:lnSpc>
              <a:spcBef>
                <a:spcPct val="0"/>
              </a:spcBef>
            </a:pPr>
            <a:endParaRPr lang="en-US" sz="2800" b="1">
              <a:solidFill>
                <a:srgbClr val="FFFF00"/>
              </a:solidFill>
            </a:endParaRPr>
          </a:p>
          <a:p>
            <a:pPr algn="ctr" eaLnBrk="0" hangingPunct="0">
              <a:lnSpc>
                <a:spcPct val="100000"/>
              </a:lnSpc>
              <a:spcBef>
                <a:spcPct val="0"/>
              </a:spcBef>
            </a:pPr>
            <a:r>
              <a:rPr lang="en-US" sz="2800" b="1">
                <a:solidFill>
                  <a:srgbClr val="FFFF00"/>
                </a:solidFill>
              </a:rPr>
              <a:t>.40×360º =144º</a:t>
            </a:r>
          </a:p>
          <a:p>
            <a:pPr algn="ctr" eaLnBrk="0" hangingPunct="0">
              <a:lnSpc>
                <a:spcPct val="100000"/>
              </a:lnSpc>
              <a:spcBef>
                <a:spcPct val="0"/>
              </a:spcBef>
            </a:pPr>
            <a:endParaRPr lang="en-US" sz="2800" b="1">
              <a:solidFill>
                <a:srgbClr val="FFFF00"/>
              </a:solidFill>
            </a:endParaRPr>
          </a:p>
          <a:p>
            <a:pPr algn="ctr" eaLnBrk="0" hangingPunct="0">
              <a:lnSpc>
                <a:spcPct val="100000"/>
              </a:lnSpc>
              <a:spcBef>
                <a:spcPct val="0"/>
              </a:spcBef>
            </a:pPr>
            <a:r>
              <a:rPr lang="en-US" sz="2800" b="1">
                <a:solidFill>
                  <a:srgbClr val="FFFF00"/>
                </a:solidFill>
              </a:rPr>
              <a:t>Draw that slice.  </a:t>
            </a:r>
            <a:endParaRPr lang="en-US" sz="2800" b="1">
              <a:solidFill>
                <a:srgbClr val="FFFF00"/>
              </a:solidFill>
              <a:effectLst>
                <a:outerShdw blurRad="38100" dist="38100" dir="2700000" algn="tl">
                  <a:srgbClr val="000000"/>
                </a:outerShdw>
              </a:effectLst>
            </a:endParaRPr>
          </a:p>
        </p:txBody>
      </p:sp>
      <p:pic>
        <p:nvPicPr>
          <p:cNvPr id="146465"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895600"/>
            <a:ext cx="4419600" cy="3698875"/>
          </a:xfrm>
          <a:prstGeom prst="rect">
            <a:avLst/>
          </a:prstGeom>
          <a:noFill/>
          <a:extLst>
            <a:ext uri="{909E8E84-426E-40DD-AFC4-6F175D3DCCD1}">
              <a14:hiddenFill xmlns:a14="http://schemas.microsoft.com/office/drawing/2010/main">
                <a:solidFill>
                  <a:srgbClr val="FFFFFF"/>
                </a:solidFill>
              </a14:hiddenFill>
            </a:ext>
          </a:extLst>
        </p:spPr>
      </p:pic>
      <p:sp>
        <p:nvSpPr>
          <p:cNvPr id="146469" name="AutoShape 37"/>
          <p:cNvSpPr>
            <a:spLocks noChangeArrowheads="1"/>
          </p:cNvSpPr>
          <p:nvPr/>
        </p:nvSpPr>
        <p:spPr bwMode="auto">
          <a:xfrm>
            <a:off x="5486400" y="3200400"/>
            <a:ext cx="3657600" cy="3200400"/>
          </a:xfrm>
          <a:prstGeom prst="wedgeRoundRectCallout">
            <a:avLst>
              <a:gd name="adj1" fmla="val -72528"/>
              <a:gd name="adj2" fmla="val -8532"/>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Repeat for each slice.</a:t>
            </a:r>
          </a:p>
          <a:p>
            <a:pPr algn="ctr" eaLnBrk="0" hangingPunct="0">
              <a:lnSpc>
                <a:spcPct val="100000"/>
              </a:lnSpc>
              <a:spcBef>
                <a:spcPct val="0"/>
              </a:spcBef>
            </a:pPr>
            <a:endParaRPr lang="en-US" sz="2800" b="1">
              <a:solidFill>
                <a:srgbClr val="FFFF00"/>
              </a:solidFill>
            </a:endParaRPr>
          </a:p>
          <a:p>
            <a:pPr algn="ctr" eaLnBrk="0" hangingPunct="0">
              <a:lnSpc>
                <a:spcPct val="100000"/>
              </a:lnSpc>
              <a:spcBef>
                <a:spcPct val="0"/>
              </a:spcBef>
            </a:pPr>
            <a:r>
              <a:rPr lang="en-US" sz="2800" b="1">
                <a:solidFill>
                  <a:srgbClr val="FFFF00"/>
                </a:solidFill>
              </a:rPr>
              <a:t>Here is the completed pie chart created using Minitab.  </a:t>
            </a:r>
            <a:endParaRPr lang="en-US" sz="2800" b="1">
              <a:solidFill>
                <a:srgbClr val="FFFF00"/>
              </a:solidFill>
              <a:effectLst>
                <a:outerShdw blurRad="38100" dist="38100" dir="2700000" algn="tl">
                  <a:srgbClr val="000000"/>
                </a:outerShdw>
              </a:effectLst>
            </a:endParaRPr>
          </a:p>
        </p:txBody>
      </p:sp>
      <p:sp>
        <p:nvSpPr>
          <p:cNvPr id="146470" name="AutoShape 38"/>
          <p:cNvSpPr>
            <a:spLocks noChangeArrowheads="1"/>
          </p:cNvSpPr>
          <p:nvPr/>
        </p:nvSpPr>
        <p:spPr bwMode="auto">
          <a:xfrm>
            <a:off x="457200" y="533400"/>
            <a:ext cx="8382000" cy="2209800"/>
          </a:xfrm>
          <a:prstGeom prst="wedgeRoundRectCallout">
            <a:avLst>
              <a:gd name="adj1" fmla="val 5815"/>
              <a:gd name="adj2" fmla="val 108694"/>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t>What does this pie chart tell us about the number of typos occurring in </a:t>
            </a:r>
            <a:r>
              <a:rPr lang="en-US"/>
              <a:t>résumés before the applicant would not be considered for a job?</a:t>
            </a:r>
            <a:r>
              <a:rPr lang="en-US" sz="2800" b="1">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646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646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46467"/>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46468"/>
                                        </p:tgtEl>
                                        <p:attrNameLst>
                                          <p:attrName>style.visibility</p:attrName>
                                        </p:attrNameLst>
                                      </p:cBhvr>
                                      <p:to>
                                        <p:strVal val="visible"/>
                                      </p:to>
                                    </p:set>
                                  </p:childTnLst>
                                </p:cTn>
                              </p:par>
                            </p:childTnLst>
                          </p:cTn>
                        </p:par>
                        <p:par>
                          <p:cTn id="17" fill="hold" nodeType="afterGroup">
                            <p:stCondLst>
                              <p:cond delay="0"/>
                            </p:stCondLst>
                            <p:childTnLst>
                              <p:par>
                                <p:cTn id="18" presetID="1" presetClass="entr" presetSubtype="0" fill="hold" nodeType="afterEffect">
                                  <p:stCondLst>
                                    <p:cond delay="0"/>
                                  </p:stCondLst>
                                  <p:childTnLst>
                                    <p:set>
                                      <p:cBhvr>
                                        <p:cTn id="19" dur="1" fill="hold">
                                          <p:stCondLst>
                                            <p:cond delay="0"/>
                                          </p:stCondLst>
                                        </p:cTn>
                                        <p:tgtEl>
                                          <p:spTgt spid="146464"/>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146468"/>
                                        </p:tgtEl>
                                        <p:attrNameLst>
                                          <p:attrName>style.visibility</p:attrName>
                                        </p:attrNameLst>
                                      </p:cBhvr>
                                      <p:to>
                                        <p:strVal val="hidden"/>
                                      </p:to>
                                    </p:set>
                                  </p:childTnLst>
                                </p:cTn>
                              </p:par>
                              <p:par>
                                <p:cTn id="24" presetID="1" presetClass="entr" presetSubtype="0" fill="hold" grpId="0" nodeType="withEffect">
                                  <p:stCondLst>
                                    <p:cond delay="0"/>
                                  </p:stCondLst>
                                  <p:childTnLst>
                                    <p:set>
                                      <p:cBhvr>
                                        <p:cTn id="25" dur="1" fill="hold">
                                          <p:stCondLst>
                                            <p:cond delay="0"/>
                                          </p:stCondLst>
                                        </p:cTn>
                                        <p:tgtEl>
                                          <p:spTgt spid="146469"/>
                                        </p:tgtEl>
                                        <p:attrNameLst>
                                          <p:attrName>style.visibility</p:attrName>
                                        </p:attrNameLst>
                                      </p:cBhvr>
                                      <p:to>
                                        <p:strVal val="visible"/>
                                      </p:to>
                                    </p:set>
                                  </p:childTnLst>
                                </p:cTn>
                              </p:par>
                            </p:childTnLst>
                          </p:cTn>
                        </p:par>
                        <p:par>
                          <p:cTn id="26" fill="hold" nodeType="afterGroup">
                            <p:stCondLst>
                              <p:cond delay="0"/>
                            </p:stCondLst>
                            <p:childTnLst>
                              <p:par>
                                <p:cTn id="27" presetID="1" presetClass="entr" presetSubtype="0" fill="hold" nodeType="afterEffect">
                                  <p:stCondLst>
                                    <p:cond delay="0"/>
                                  </p:stCondLst>
                                  <p:childTnLst>
                                    <p:set>
                                      <p:cBhvr>
                                        <p:cTn id="28" dur="1" fill="hold">
                                          <p:stCondLst>
                                            <p:cond delay="0"/>
                                          </p:stCondLst>
                                        </p:cTn>
                                        <p:tgtEl>
                                          <p:spTgt spid="14646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64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66" grpId="0" animBg="1"/>
      <p:bldP spid="146467" grpId="0" animBg="1"/>
      <p:bldP spid="146467" grpId="1" animBg="1"/>
      <p:bldP spid="146468" grpId="0" animBg="1"/>
      <p:bldP spid="146468" grpId="1" animBg="1"/>
      <p:bldP spid="146469" grpId="0" animBg="1"/>
      <p:bldP spid="14647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p:txBody>
          <a:bodyPr/>
          <a:lstStyle/>
          <a:p>
            <a:r>
              <a:rPr lang="en-US" sz="5000" b="1">
                <a:solidFill>
                  <a:srgbClr val="0000FF"/>
                </a:solidFill>
                <a:latin typeface="Comic Sans MS" pitchFamily="66" charset="0"/>
              </a:rPr>
              <a:t>Graphs for numerical data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algn="l"/>
            <a:r>
              <a:rPr lang="en-US" sz="5000">
                <a:solidFill>
                  <a:srgbClr val="0000FF"/>
                </a:solidFill>
                <a:latin typeface="Comic Sans MS" pitchFamily="66" charset="0"/>
              </a:rPr>
              <a:t>Dotplot</a:t>
            </a:r>
          </a:p>
        </p:txBody>
      </p:sp>
      <p:sp>
        <p:nvSpPr>
          <p:cNvPr id="227331" name="Rectangle 3"/>
          <p:cNvSpPr>
            <a:spLocks noGrp="1" noChangeArrowheads="1"/>
          </p:cNvSpPr>
          <p:nvPr>
            <p:ph type="body" idx="1"/>
          </p:nvPr>
        </p:nvSpPr>
        <p:spPr>
          <a:xfrm>
            <a:off x="457200" y="1600200"/>
            <a:ext cx="8229600" cy="4876800"/>
          </a:xfrm>
        </p:spPr>
        <p:txBody>
          <a:bodyPr/>
          <a:lstStyle/>
          <a:p>
            <a:pPr>
              <a:buFontTx/>
              <a:buNone/>
            </a:pPr>
            <a:r>
              <a:rPr lang="en-US">
                <a:solidFill>
                  <a:srgbClr val="00CC00"/>
                </a:solidFill>
                <a:latin typeface="Comic Sans MS" pitchFamily="66" charset="0"/>
              </a:rPr>
              <a:t>When to Use		</a:t>
            </a:r>
            <a:r>
              <a:rPr lang="en-US">
                <a:solidFill>
                  <a:srgbClr val="FF0000"/>
                </a:solidFill>
                <a:latin typeface="Comic Sans MS" pitchFamily="66" charset="0"/>
              </a:rPr>
              <a:t>Small numerical data 				sets</a:t>
            </a:r>
          </a:p>
          <a:p>
            <a:pPr>
              <a:buFontTx/>
              <a:buNone/>
            </a:pPr>
            <a:endParaRPr lang="en-US">
              <a:solidFill>
                <a:srgbClr val="FF0000"/>
              </a:solidFill>
              <a:latin typeface="Comic Sans MS" pitchFamily="66" charset="0"/>
            </a:endParaRPr>
          </a:p>
          <a:p>
            <a:pPr>
              <a:buFontTx/>
              <a:buNone/>
            </a:pPr>
            <a:r>
              <a:rPr lang="en-US" sz="3600">
                <a:solidFill>
                  <a:srgbClr val="00CC00"/>
                </a:solidFill>
                <a:latin typeface="Comic Sans MS" pitchFamily="66" charset="0"/>
              </a:rPr>
              <a:t>How to construct</a:t>
            </a:r>
          </a:p>
          <a:p>
            <a:pPr lvl="1"/>
            <a:r>
              <a:rPr lang="en-US" sz="2400">
                <a:solidFill>
                  <a:srgbClr val="FF0000"/>
                </a:solidFill>
                <a:latin typeface="Comic Sans MS" pitchFamily="66" charset="0"/>
              </a:rPr>
              <a:t>Draw a horizontal line and mark it with an appropriate numerical scale</a:t>
            </a:r>
          </a:p>
          <a:p>
            <a:pPr lvl="1"/>
            <a:r>
              <a:rPr lang="en-US" sz="2400">
                <a:solidFill>
                  <a:srgbClr val="FF0000"/>
                </a:solidFill>
                <a:latin typeface="Comic Sans MS" pitchFamily="66" charset="0"/>
              </a:rPr>
              <a:t>Locate each value in the data set along the scale and represent it by a dot.  If there are two are more observations with the same value, stack the dots vertically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73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73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73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73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algn="l"/>
            <a:r>
              <a:rPr lang="en-US" sz="5000">
                <a:solidFill>
                  <a:srgbClr val="0000FF"/>
                </a:solidFill>
                <a:latin typeface="Comic Sans MS" pitchFamily="66" charset="0"/>
              </a:rPr>
              <a:t>Dotplot (continued)</a:t>
            </a:r>
          </a:p>
        </p:txBody>
      </p:sp>
      <p:sp>
        <p:nvSpPr>
          <p:cNvPr id="228355" name="Rectangle 3"/>
          <p:cNvSpPr>
            <a:spLocks noGrp="1" noChangeArrowheads="1"/>
          </p:cNvSpPr>
          <p:nvPr>
            <p:ph type="body" sz="half" idx="1"/>
          </p:nvPr>
        </p:nvSpPr>
        <p:spPr>
          <a:xfrm>
            <a:off x="457200" y="1600200"/>
            <a:ext cx="8153400" cy="4525963"/>
          </a:xfrm>
        </p:spPr>
        <p:txBody>
          <a:bodyPr/>
          <a:lstStyle/>
          <a:p>
            <a:pPr>
              <a:buFontTx/>
              <a:buNone/>
            </a:pPr>
            <a:r>
              <a:rPr lang="en-US">
                <a:solidFill>
                  <a:srgbClr val="00CC00"/>
                </a:solidFill>
                <a:latin typeface="Comic Sans MS" pitchFamily="66" charset="0"/>
              </a:rPr>
              <a:t>What to Look For	</a:t>
            </a:r>
            <a:r>
              <a:rPr lang="en-US">
                <a:latin typeface="Comic Sans MS" pitchFamily="66" charset="0"/>
              </a:rPr>
              <a:t>	 </a:t>
            </a:r>
          </a:p>
          <a:p>
            <a:pPr lvl="1"/>
            <a:r>
              <a:rPr lang="en-US" sz="2000">
                <a:solidFill>
                  <a:srgbClr val="FF0000"/>
                </a:solidFill>
                <a:latin typeface="Comic Sans MS" pitchFamily="66" charset="0"/>
              </a:rPr>
              <a:t>The representative or typical value</a:t>
            </a:r>
          </a:p>
          <a:p>
            <a:pPr lvl="1"/>
            <a:r>
              <a:rPr lang="en-US" sz="2000">
                <a:solidFill>
                  <a:srgbClr val="FF0000"/>
                </a:solidFill>
                <a:latin typeface="Comic Sans MS" pitchFamily="66" charset="0"/>
              </a:rPr>
              <a:t>The extent to which the data values spread out</a:t>
            </a:r>
          </a:p>
          <a:p>
            <a:pPr lvl="1"/>
            <a:r>
              <a:rPr lang="en-US" sz="2000">
                <a:solidFill>
                  <a:srgbClr val="FF0000"/>
                </a:solidFill>
                <a:latin typeface="Comic Sans MS" pitchFamily="66" charset="0"/>
              </a:rPr>
              <a:t>The nature of the distribution along the number line</a:t>
            </a:r>
          </a:p>
          <a:p>
            <a:pPr lvl="1"/>
            <a:r>
              <a:rPr lang="en-US" sz="2000">
                <a:solidFill>
                  <a:srgbClr val="FF0000"/>
                </a:solidFill>
                <a:latin typeface="Comic Sans MS" pitchFamily="66" charset="0"/>
              </a:rPr>
              <a:t>The presence of unusual values </a:t>
            </a:r>
          </a:p>
          <a:p>
            <a:pPr>
              <a:buFontTx/>
              <a:buNone/>
            </a:pPr>
            <a:endParaRPr lang="en-US">
              <a:latin typeface="Comic Sans MS" pitchFamily="66" charset="0"/>
            </a:endParaRPr>
          </a:p>
          <a:p>
            <a:pPr>
              <a:buFontTx/>
              <a:buNone/>
            </a:pPr>
            <a:r>
              <a:rPr lang="en-US" sz="2000">
                <a:solidFill>
                  <a:srgbClr val="0000FF"/>
                </a:solidFill>
                <a:latin typeface="Comic Sans MS" pitchFamily="66" charset="0"/>
              </a:rPr>
              <a:t>Collect the following data and then display the data in a dotplot:</a:t>
            </a:r>
          </a:p>
          <a:p>
            <a:pPr>
              <a:buFontTx/>
              <a:buNone/>
            </a:pPr>
            <a:r>
              <a:rPr lang="en-US">
                <a:solidFill>
                  <a:srgbClr val="00CC00"/>
                </a:solidFill>
                <a:latin typeface="Comic Sans MS" pitchFamily="66" charset="0"/>
              </a:rPr>
              <a:t>			How many body piercings do you 		have?</a:t>
            </a:r>
          </a:p>
        </p:txBody>
      </p:sp>
      <p:pic>
        <p:nvPicPr>
          <p:cNvPr id="228356" name="Picture 4" descr="MC90043243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495800"/>
            <a:ext cx="1801813" cy="2146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8355">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8355">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8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Grp="1" noChangeArrowheads="1"/>
          </p:cNvSpPr>
          <p:nvPr>
            <p:ph type="ctrTitle"/>
          </p:nvPr>
        </p:nvSpPr>
        <p:spPr>
          <a:xfrm>
            <a:off x="685800" y="1733550"/>
            <a:ext cx="7924800" cy="3736975"/>
          </a:xfrm>
        </p:spPr>
        <p:txBody>
          <a:bodyPr/>
          <a:lstStyle/>
          <a:p>
            <a:r>
              <a:rPr lang="en-US" sz="5000" b="1">
                <a:solidFill>
                  <a:srgbClr val="0000FF"/>
                </a:solidFill>
                <a:latin typeface="Comic Sans MS" pitchFamily="66" charset="0"/>
              </a:rPr>
              <a:t>How to </a:t>
            </a:r>
            <a:r>
              <a:rPr lang="en-US" sz="5000" b="1">
                <a:solidFill>
                  <a:srgbClr val="FF0000"/>
                </a:solidFill>
                <a:latin typeface="Comic Sans MS" pitchFamily="66" charset="0"/>
              </a:rPr>
              <a:t>describe</a:t>
            </a:r>
            <a:r>
              <a:rPr lang="en-US" sz="5000" b="1">
                <a:solidFill>
                  <a:srgbClr val="0000FF"/>
                </a:solidFill>
                <a:latin typeface="Comic Sans MS" pitchFamily="66" charset="0"/>
              </a:rPr>
              <a:t> a numerical, univariate graph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1426" name="Object 2"/>
          <p:cNvGraphicFramePr>
            <a:graphicFrameLocks noGrp="1" noChangeAspect="1"/>
          </p:cNvGraphicFramePr>
          <p:nvPr>
            <p:ph idx="1"/>
          </p:nvPr>
        </p:nvGraphicFramePr>
        <p:xfrm>
          <a:off x="2057400" y="1828800"/>
          <a:ext cx="5649913" cy="4573588"/>
        </p:xfrm>
        <a:graphic>
          <a:graphicData uri="http://schemas.openxmlformats.org/presentationml/2006/ole">
            <mc:AlternateContent xmlns:mc="http://schemas.openxmlformats.org/markup-compatibility/2006">
              <mc:Choice xmlns:v="urn:schemas-microsoft-com:vml" Requires="v">
                <p:oleObj spid="_x0000_s231442" name="Bitmap Image" r:id="rId4" imgW="3847619" imgH="3115110" progId="Paint.Picture">
                  <p:embed/>
                </p:oleObj>
              </mc:Choice>
              <mc:Fallback>
                <p:oleObj name="Bitmap Image" r:id="rId4" imgW="3847619" imgH="3115110"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1828800"/>
                        <a:ext cx="5649913" cy="457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1427" name="Rectangle 3"/>
          <p:cNvSpPr>
            <a:spLocks noGrp="1" noChangeArrowheads="1"/>
          </p:cNvSpPr>
          <p:nvPr>
            <p:ph type="title"/>
          </p:nvPr>
        </p:nvSpPr>
        <p:spPr/>
        <p:txBody>
          <a:bodyPr/>
          <a:lstStyle/>
          <a:p>
            <a:r>
              <a:rPr lang="en-US" sz="3000" b="1">
                <a:solidFill>
                  <a:srgbClr val="0000FF"/>
                </a:solidFill>
                <a:latin typeface="Comic Sans MS" pitchFamily="66" charset="0"/>
              </a:rPr>
              <a:t>What strikes you as the most distinctive </a:t>
            </a:r>
            <a:r>
              <a:rPr lang="en-US" sz="3000" b="1">
                <a:solidFill>
                  <a:srgbClr val="FF0000"/>
                </a:solidFill>
                <a:latin typeface="Comic Sans MS" pitchFamily="66" charset="0"/>
              </a:rPr>
              <a:t>difference</a:t>
            </a:r>
            <a:r>
              <a:rPr lang="en-US" sz="3000" b="1">
                <a:solidFill>
                  <a:srgbClr val="0000FF"/>
                </a:solidFill>
                <a:latin typeface="Comic Sans MS" pitchFamily="66" charset="0"/>
              </a:rPr>
              <a:t> among the distributions of exam scores in classes A, B, &amp; C ?</a:t>
            </a:r>
          </a:p>
        </p:txBody>
      </p:sp>
      <p:sp>
        <p:nvSpPr>
          <p:cNvPr id="231428" name="Line 4"/>
          <p:cNvSpPr>
            <a:spLocks noChangeShapeType="1"/>
          </p:cNvSpPr>
          <p:nvPr/>
        </p:nvSpPr>
        <p:spPr bwMode="auto">
          <a:xfrm flipV="1">
            <a:off x="3290888" y="5743575"/>
            <a:ext cx="0" cy="3048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1429" name="Line 5"/>
          <p:cNvSpPr>
            <a:spLocks noChangeShapeType="1"/>
          </p:cNvSpPr>
          <p:nvPr/>
        </p:nvSpPr>
        <p:spPr bwMode="auto">
          <a:xfrm flipV="1">
            <a:off x="4724400" y="4576763"/>
            <a:ext cx="0" cy="3048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1430" name="Line 6"/>
          <p:cNvSpPr>
            <a:spLocks noChangeShapeType="1"/>
          </p:cNvSpPr>
          <p:nvPr/>
        </p:nvSpPr>
        <p:spPr bwMode="auto">
          <a:xfrm flipV="1">
            <a:off x="5943600" y="3400425"/>
            <a:ext cx="0" cy="3048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1428"/>
                                        </p:tgtEl>
                                        <p:attrNameLst>
                                          <p:attrName>style.visibility</p:attrName>
                                        </p:attrNameLst>
                                      </p:cBhvr>
                                      <p:to>
                                        <p:strVal val="visible"/>
                                      </p:to>
                                    </p:set>
                                    <p:animEffect transition="in" filter="wipe(down)">
                                      <p:cBhvr>
                                        <p:cTn id="7" dur="500"/>
                                        <p:tgtEl>
                                          <p:spTgt spid="2314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1429"/>
                                        </p:tgtEl>
                                        <p:attrNameLst>
                                          <p:attrName>style.visibility</p:attrName>
                                        </p:attrNameLst>
                                      </p:cBhvr>
                                      <p:to>
                                        <p:strVal val="visible"/>
                                      </p:to>
                                    </p:set>
                                    <p:animEffect transition="in" filter="wipe(down)">
                                      <p:cBhvr>
                                        <p:cTn id="12" dur="500"/>
                                        <p:tgtEl>
                                          <p:spTgt spid="2314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31430"/>
                                        </p:tgtEl>
                                        <p:attrNameLst>
                                          <p:attrName>style.visibility</p:attrName>
                                        </p:attrNameLst>
                                      </p:cBhvr>
                                      <p:to>
                                        <p:strVal val="visible"/>
                                      </p:to>
                                    </p:set>
                                    <p:animEffect transition="in" filter="wipe(down)">
                                      <p:cBhvr>
                                        <p:cTn id="17" dur="500"/>
                                        <p:tgtEl>
                                          <p:spTgt spid="231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animBg="1"/>
      <p:bldP spid="231429" grpId="0" animBg="1"/>
      <p:bldP spid="231430"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pPr algn="l"/>
            <a:r>
              <a:rPr lang="en-US" sz="5000">
                <a:solidFill>
                  <a:srgbClr val="0000FF"/>
                </a:solidFill>
                <a:latin typeface="Comic Sans MS" pitchFamily="66" charset="0"/>
              </a:rPr>
              <a:t>1. </a:t>
            </a:r>
            <a:r>
              <a:rPr lang="en-US" sz="5000" b="1">
                <a:solidFill>
                  <a:srgbClr val="0000FF"/>
                </a:solidFill>
                <a:latin typeface="Comic Sans MS" pitchFamily="66" charset="0"/>
              </a:rPr>
              <a:t>Center</a:t>
            </a:r>
          </a:p>
        </p:txBody>
      </p:sp>
      <p:sp>
        <p:nvSpPr>
          <p:cNvPr id="233475" name="Rectangle 3"/>
          <p:cNvSpPr>
            <a:spLocks noGrp="1" noChangeArrowheads="1"/>
          </p:cNvSpPr>
          <p:nvPr>
            <p:ph type="body" idx="1"/>
          </p:nvPr>
        </p:nvSpPr>
        <p:spPr/>
        <p:txBody>
          <a:bodyPr/>
          <a:lstStyle/>
          <a:p>
            <a:r>
              <a:rPr lang="en-US" sz="3600">
                <a:solidFill>
                  <a:srgbClr val="00CC00"/>
                </a:solidFill>
                <a:latin typeface="Comic Sans MS" pitchFamily="66" charset="0"/>
              </a:rPr>
              <a:t>discuss where the middle of the data falls</a:t>
            </a:r>
          </a:p>
          <a:p>
            <a:endParaRPr lang="en-US" sz="3600">
              <a:solidFill>
                <a:srgbClr val="00CC00"/>
              </a:solidFill>
              <a:latin typeface="Comic Sans MS" pitchFamily="66" charset="0"/>
            </a:endParaRPr>
          </a:p>
          <a:p>
            <a:r>
              <a:rPr lang="en-US" sz="3600">
                <a:solidFill>
                  <a:srgbClr val="00CC00"/>
                </a:solidFill>
                <a:latin typeface="Comic Sans MS" pitchFamily="66" charset="0"/>
              </a:rPr>
              <a:t>three measures of central tendency</a:t>
            </a:r>
          </a:p>
          <a:p>
            <a:pPr lvl="1"/>
            <a:r>
              <a:rPr lang="en-US" sz="3600" b="1">
                <a:solidFill>
                  <a:srgbClr val="FF0000"/>
                </a:solidFill>
                <a:latin typeface="Comic Sans MS" pitchFamily="66" charset="0"/>
              </a:rPr>
              <a:t>mean, median</a:t>
            </a:r>
            <a:r>
              <a:rPr lang="en-US" sz="3600">
                <a:solidFill>
                  <a:srgbClr val="00CC00"/>
                </a:solidFill>
                <a:latin typeface="Comic Sans MS" pitchFamily="66" charset="0"/>
              </a:rPr>
              <a:t>, &amp; mode</a:t>
            </a:r>
          </a:p>
        </p:txBody>
      </p:sp>
      <p:sp>
        <p:nvSpPr>
          <p:cNvPr id="233476" name="AutoShape 4"/>
          <p:cNvSpPr>
            <a:spLocks noChangeArrowheads="1"/>
          </p:cNvSpPr>
          <p:nvPr/>
        </p:nvSpPr>
        <p:spPr bwMode="auto">
          <a:xfrm>
            <a:off x="838200" y="5181600"/>
            <a:ext cx="7543800" cy="1143000"/>
          </a:xfrm>
          <a:prstGeom prst="wedgeRoundRectCallout">
            <a:avLst>
              <a:gd name="adj1" fmla="val -23528"/>
              <a:gd name="adj2" fmla="val -83333"/>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t>The mean and/or median is typically reported rather than the mode.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34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34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34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bldLvl="2" autoUpdateAnimBg="0" advAuto="1000"/>
      <p:bldP spid="23347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4498" name="Object 2"/>
          <p:cNvGraphicFramePr>
            <a:graphicFrameLocks noGrp="1" noChangeAspect="1"/>
          </p:cNvGraphicFramePr>
          <p:nvPr>
            <p:ph idx="1"/>
          </p:nvPr>
        </p:nvGraphicFramePr>
        <p:xfrm>
          <a:off x="1981200" y="1752600"/>
          <a:ext cx="5640388" cy="4572000"/>
        </p:xfrm>
        <a:graphic>
          <a:graphicData uri="http://schemas.openxmlformats.org/presentationml/2006/ole">
            <mc:AlternateContent xmlns:mc="http://schemas.openxmlformats.org/markup-compatibility/2006">
              <mc:Choice xmlns:v="urn:schemas-microsoft-com:vml" Requires="v">
                <p:oleObj spid="_x0000_s234514" name="Bitmap Image" r:id="rId4" imgW="3772427" imgH="3057143" progId="Paint.Picture">
                  <p:embed/>
                </p:oleObj>
              </mc:Choice>
              <mc:Fallback>
                <p:oleObj name="Bitmap Image" r:id="rId4" imgW="3772427" imgH="3057143"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1752600"/>
                        <a:ext cx="5640388"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4499" name="Rectangle 3"/>
          <p:cNvSpPr>
            <a:spLocks noGrp="1" noChangeArrowheads="1"/>
          </p:cNvSpPr>
          <p:nvPr>
            <p:ph type="title"/>
          </p:nvPr>
        </p:nvSpPr>
        <p:spPr/>
        <p:txBody>
          <a:bodyPr/>
          <a:lstStyle/>
          <a:p>
            <a:r>
              <a:rPr lang="en-US" sz="3000" b="1">
                <a:solidFill>
                  <a:srgbClr val="0000FF"/>
                </a:solidFill>
                <a:latin typeface="Comic Sans MS" pitchFamily="66" charset="0"/>
              </a:rPr>
              <a:t>What strikes you as the most distinctive </a:t>
            </a:r>
            <a:r>
              <a:rPr lang="en-US" sz="3000" b="1">
                <a:solidFill>
                  <a:srgbClr val="FF0000"/>
                </a:solidFill>
                <a:latin typeface="Comic Sans MS" pitchFamily="66" charset="0"/>
              </a:rPr>
              <a:t>difference</a:t>
            </a:r>
            <a:r>
              <a:rPr lang="en-US" sz="3000" b="1">
                <a:solidFill>
                  <a:srgbClr val="0000FF"/>
                </a:solidFill>
                <a:latin typeface="Comic Sans MS" pitchFamily="66" charset="0"/>
              </a:rPr>
              <a:t> among the distributions of scores in classes D, E, &amp; F?</a:t>
            </a:r>
            <a:r>
              <a:rPr lang="en-US" sz="4000"/>
              <a:t> </a:t>
            </a:r>
          </a:p>
        </p:txBody>
      </p:sp>
      <p:sp>
        <p:nvSpPr>
          <p:cNvPr id="234500" name="Line 4"/>
          <p:cNvSpPr>
            <a:spLocks noChangeShapeType="1"/>
          </p:cNvSpPr>
          <p:nvPr/>
        </p:nvSpPr>
        <p:spPr bwMode="auto">
          <a:xfrm>
            <a:off x="2209800" y="2819400"/>
            <a:ext cx="4876800" cy="0"/>
          </a:xfrm>
          <a:prstGeom prst="line">
            <a:avLst/>
          </a:prstGeom>
          <a:noFill/>
          <a:ln w="762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4501" name="Line 5"/>
          <p:cNvSpPr>
            <a:spLocks noChangeShapeType="1"/>
          </p:cNvSpPr>
          <p:nvPr/>
        </p:nvSpPr>
        <p:spPr bwMode="auto">
          <a:xfrm>
            <a:off x="2895600" y="3962400"/>
            <a:ext cx="3200400" cy="0"/>
          </a:xfrm>
          <a:prstGeom prst="line">
            <a:avLst/>
          </a:prstGeom>
          <a:noFill/>
          <a:ln w="762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4502" name="Line 6"/>
          <p:cNvSpPr>
            <a:spLocks noChangeShapeType="1"/>
          </p:cNvSpPr>
          <p:nvPr/>
        </p:nvSpPr>
        <p:spPr bwMode="auto">
          <a:xfrm>
            <a:off x="3657600" y="5029200"/>
            <a:ext cx="1981200" cy="0"/>
          </a:xfrm>
          <a:prstGeom prst="line">
            <a:avLst/>
          </a:prstGeom>
          <a:noFill/>
          <a:ln w="762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4500"/>
                                        </p:tgtEl>
                                        <p:attrNameLst>
                                          <p:attrName>style.visibility</p:attrName>
                                        </p:attrNameLst>
                                      </p:cBhvr>
                                      <p:to>
                                        <p:strVal val="visible"/>
                                      </p:to>
                                    </p:set>
                                    <p:animEffect transition="in" filter="box(out)">
                                      <p:cBhvr>
                                        <p:cTn id="7" dur="500"/>
                                        <p:tgtEl>
                                          <p:spTgt spid="2345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34501"/>
                                        </p:tgtEl>
                                        <p:attrNameLst>
                                          <p:attrName>style.visibility</p:attrName>
                                        </p:attrNameLst>
                                      </p:cBhvr>
                                      <p:to>
                                        <p:strVal val="visible"/>
                                      </p:to>
                                    </p:set>
                                    <p:animEffect transition="in" filter="box(out)">
                                      <p:cBhvr>
                                        <p:cTn id="12" dur="500"/>
                                        <p:tgtEl>
                                          <p:spTgt spid="2345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34502"/>
                                        </p:tgtEl>
                                        <p:attrNameLst>
                                          <p:attrName>style.visibility</p:attrName>
                                        </p:attrNameLst>
                                      </p:cBhvr>
                                      <p:to>
                                        <p:strVal val="visible"/>
                                      </p:to>
                                    </p:set>
                                    <p:animEffect transition="in" filter="box(out)">
                                      <p:cBhvr>
                                        <p:cTn id="17" dur="500"/>
                                        <p:tgtEl>
                                          <p:spTgt spid="234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0" grpId="0" animBg="1"/>
      <p:bldP spid="234501" grpId="0" animBg="1"/>
      <p:bldP spid="2345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pPr algn="l"/>
            <a:r>
              <a:rPr lang="en-US" sz="5000">
                <a:solidFill>
                  <a:srgbClr val="0000FF"/>
                </a:solidFill>
                <a:latin typeface="Comic Sans MS" pitchFamily="66" charset="0"/>
              </a:rPr>
              <a:t>Bar Chart</a:t>
            </a:r>
          </a:p>
        </p:txBody>
      </p:sp>
      <p:sp>
        <p:nvSpPr>
          <p:cNvPr id="225283" name="Rectangle 3"/>
          <p:cNvSpPr>
            <a:spLocks noGrp="1" noChangeArrowheads="1"/>
          </p:cNvSpPr>
          <p:nvPr>
            <p:ph type="body" idx="1"/>
          </p:nvPr>
        </p:nvSpPr>
        <p:spPr>
          <a:xfrm>
            <a:off x="457200" y="1600200"/>
            <a:ext cx="8229600" cy="5029200"/>
          </a:xfrm>
        </p:spPr>
        <p:txBody>
          <a:bodyPr/>
          <a:lstStyle/>
          <a:p>
            <a:pPr>
              <a:buFontTx/>
              <a:buNone/>
            </a:pPr>
            <a:r>
              <a:rPr lang="en-US">
                <a:solidFill>
                  <a:srgbClr val="00CC00"/>
                </a:solidFill>
                <a:latin typeface="Comic Sans MS" pitchFamily="66" charset="0"/>
              </a:rPr>
              <a:t>When to Use	</a:t>
            </a:r>
            <a:r>
              <a:rPr lang="en-US">
                <a:latin typeface="Comic Sans MS" pitchFamily="66" charset="0"/>
              </a:rPr>
              <a:t>	</a:t>
            </a:r>
            <a:r>
              <a:rPr lang="en-US">
                <a:solidFill>
                  <a:srgbClr val="FF0000"/>
                </a:solidFill>
                <a:latin typeface="Comic Sans MS" pitchFamily="66" charset="0"/>
              </a:rPr>
              <a:t>Categorical data</a:t>
            </a:r>
          </a:p>
          <a:p>
            <a:pPr>
              <a:buFontTx/>
              <a:buNone/>
            </a:pPr>
            <a:endParaRPr lang="en-US">
              <a:solidFill>
                <a:srgbClr val="00CC00"/>
              </a:solidFill>
              <a:latin typeface="Comic Sans MS" pitchFamily="66" charset="0"/>
            </a:endParaRPr>
          </a:p>
          <a:p>
            <a:pPr>
              <a:buFontTx/>
              <a:buNone/>
            </a:pPr>
            <a:r>
              <a:rPr lang="en-US">
                <a:solidFill>
                  <a:srgbClr val="00CC00"/>
                </a:solidFill>
                <a:latin typeface="Comic Sans MS" pitchFamily="66" charset="0"/>
              </a:rPr>
              <a:t>How to construct	</a:t>
            </a:r>
          </a:p>
          <a:p>
            <a:pPr marL="911225" lvl="1"/>
            <a:r>
              <a:rPr lang="en-US" sz="2600">
                <a:solidFill>
                  <a:srgbClr val="FF0000"/>
                </a:solidFill>
                <a:latin typeface="Comic Sans MS" pitchFamily="66" charset="0"/>
              </a:rPr>
              <a:t>Draw a </a:t>
            </a:r>
            <a:r>
              <a:rPr lang="en-US" sz="2600" b="1" u="sng">
                <a:solidFill>
                  <a:srgbClr val="FF0000"/>
                </a:solidFill>
                <a:latin typeface="Comic Sans MS" pitchFamily="66" charset="0"/>
              </a:rPr>
              <a:t>horizontal</a:t>
            </a:r>
            <a:r>
              <a:rPr lang="en-US" sz="2600">
                <a:solidFill>
                  <a:srgbClr val="FF0000"/>
                </a:solidFill>
                <a:latin typeface="Comic Sans MS" pitchFamily="66" charset="0"/>
              </a:rPr>
              <a:t> line; write the categories or labels below the line at regularly spaced intervals</a:t>
            </a:r>
          </a:p>
          <a:p>
            <a:pPr marL="911225" lvl="1"/>
            <a:r>
              <a:rPr lang="en-US" sz="2600">
                <a:solidFill>
                  <a:srgbClr val="FF0000"/>
                </a:solidFill>
                <a:latin typeface="Comic Sans MS" pitchFamily="66" charset="0"/>
              </a:rPr>
              <a:t>Draw a </a:t>
            </a:r>
            <a:r>
              <a:rPr lang="en-US" sz="2600" b="1" u="sng">
                <a:solidFill>
                  <a:srgbClr val="FF0000"/>
                </a:solidFill>
                <a:latin typeface="Comic Sans MS" pitchFamily="66" charset="0"/>
              </a:rPr>
              <a:t>vertical</a:t>
            </a:r>
            <a:r>
              <a:rPr lang="en-US" sz="2600">
                <a:solidFill>
                  <a:srgbClr val="FF0000"/>
                </a:solidFill>
                <a:latin typeface="Comic Sans MS" pitchFamily="66" charset="0"/>
              </a:rPr>
              <a:t> line; label the scale using frequency or relative frequency</a:t>
            </a:r>
          </a:p>
          <a:p>
            <a:pPr marL="911225" lvl="1"/>
            <a:r>
              <a:rPr lang="en-US" sz="2600">
                <a:solidFill>
                  <a:srgbClr val="FF0000"/>
                </a:solidFill>
                <a:latin typeface="Comic Sans MS" pitchFamily="66" charset="0"/>
              </a:rPr>
              <a:t>Place </a:t>
            </a:r>
            <a:r>
              <a:rPr lang="en-US" sz="2600" b="1" u="sng">
                <a:solidFill>
                  <a:srgbClr val="FF0000"/>
                </a:solidFill>
                <a:latin typeface="Comic Sans MS" pitchFamily="66" charset="0"/>
              </a:rPr>
              <a:t>equal-width</a:t>
            </a:r>
            <a:r>
              <a:rPr lang="en-US" sz="2600">
                <a:solidFill>
                  <a:srgbClr val="FF0000"/>
                </a:solidFill>
                <a:latin typeface="Comic Sans MS" pitchFamily="66" charset="0"/>
              </a:rPr>
              <a:t> rectangular bars above each category label with a height determined by its frequency or relative frequency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2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2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28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2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algn="l"/>
            <a:r>
              <a:rPr lang="en-US" sz="5000">
                <a:solidFill>
                  <a:srgbClr val="0000FF"/>
                </a:solidFill>
                <a:latin typeface="Comic Sans MS" pitchFamily="66" charset="0"/>
              </a:rPr>
              <a:t>2. Spread</a:t>
            </a:r>
          </a:p>
        </p:txBody>
      </p:sp>
      <p:sp>
        <p:nvSpPr>
          <p:cNvPr id="236547" name="Rectangle 3"/>
          <p:cNvSpPr>
            <a:spLocks noGrp="1" noChangeArrowheads="1"/>
          </p:cNvSpPr>
          <p:nvPr>
            <p:ph type="body" idx="1"/>
          </p:nvPr>
        </p:nvSpPr>
        <p:spPr/>
        <p:txBody>
          <a:bodyPr/>
          <a:lstStyle/>
          <a:p>
            <a:r>
              <a:rPr lang="en-US" sz="3600">
                <a:solidFill>
                  <a:srgbClr val="00CC00"/>
                </a:solidFill>
                <a:latin typeface="Comic Sans MS" pitchFamily="66" charset="0"/>
              </a:rPr>
              <a:t>discuss how spread out the data is</a:t>
            </a:r>
          </a:p>
          <a:p>
            <a:endParaRPr lang="en-US" sz="3600">
              <a:solidFill>
                <a:srgbClr val="00CC00"/>
              </a:solidFill>
              <a:latin typeface="Comic Sans MS" pitchFamily="66" charset="0"/>
            </a:endParaRPr>
          </a:p>
          <a:p>
            <a:r>
              <a:rPr lang="en-US" sz="3600">
                <a:solidFill>
                  <a:srgbClr val="00CC00"/>
                </a:solidFill>
                <a:latin typeface="Comic Sans MS" pitchFamily="66" charset="0"/>
              </a:rPr>
              <a:t>refers to the </a:t>
            </a:r>
            <a:r>
              <a:rPr lang="en-US" sz="3600" b="1" u="sng">
                <a:solidFill>
                  <a:srgbClr val="FF0000"/>
                </a:solidFill>
                <a:latin typeface="Comic Sans MS" pitchFamily="66" charset="0"/>
              </a:rPr>
              <a:t>variability</a:t>
            </a:r>
            <a:r>
              <a:rPr lang="en-US" sz="3600">
                <a:solidFill>
                  <a:srgbClr val="00CC00"/>
                </a:solidFill>
                <a:latin typeface="Comic Sans MS" pitchFamily="66" charset="0"/>
              </a:rPr>
              <a:t> in the data</a:t>
            </a:r>
          </a:p>
          <a:p>
            <a:endParaRPr lang="en-US" sz="3600">
              <a:solidFill>
                <a:srgbClr val="00CC00"/>
              </a:solidFill>
              <a:latin typeface="Comic Sans MS" pitchFamily="66" charset="0"/>
            </a:endParaRPr>
          </a:p>
          <a:p>
            <a:r>
              <a:rPr lang="en-US" sz="3600">
                <a:solidFill>
                  <a:srgbClr val="00CC00"/>
                </a:solidFill>
                <a:latin typeface="Comic Sans MS" pitchFamily="66" charset="0"/>
              </a:rPr>
              <a:t>Measure of spread are</a:t>
            </a:r>
          </a:p>
          <a:p>
            <a:pPr lvl="1"/>
            <a:r>
              <a:rPr lang="en-US" sz="3600">
                <a:solidFill>
                  <a:srgbClr val="FF0000"/>
                </a:solidFill>
                <a:latin typeface="Comic Sans MS" pitchFamily="66" charset="0"/>
              </a:rPr>
              <a:t>Range</a:t>
            </a:r>
            <a:r>
              <a:rPr lang="en-US" sz="3600">
                <a:solidFill>
                  <a:srgbClr val="00CC00"/>
                </a:solidFill>
                <a:latin typeface="Comic Sans MS" pitchFamily="66" charset="0"/>
              </a:rPr>
              <a:t>, standard deviation, IQR</a:t>
            </a:r>
          </a:p>
        </p:txBody>
      </p:sp>
      <p:sp>
        <p:nvSpPr>
          <p:cNvPr id="236548" name="AutoShape 4"/>
          <p:cNvSpPr>
            <a:spLocks noChangeArrowheads="1"/>
          </p:cNvSpPr>
          <p:nvPr/>
        </p:nvSpPr>
        <p:spPr bwMode="auto">
          <a:xfrm>
            <a:off x="381000" y="3276600"/>
            <a:ext cx="8534400" cy="1143000"/>
          </a:xfrm>
          <a:prstGeom prst="wedgeRoundRectCallout">
            <a:avLst>
              <a:gd name="adj1" fmla="val -29444"/>
              <a:gd name="adj2" fmla="val 152500"/>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t>Remember,</a:t>
            </a:r>
          </a:p>
          <a:p>
            <a:pPr marL="342900" indent="-342900" algn="ctr"/>
            <a:r>
              <a:rPr lang="en-US"/>
              <a:t>Range = maximum value – minimum value</a:t>
            </a:r>
          </a:p>
        </p:txBody>
      </p:sp>
      <p:sp>
        <p:nvSpPr>
          <p:cNvPr id="236549" name="AutoShape 5"/>
          <p:cNvSpPr>
            <a:spLocks noChangeArrowheads="1"/>
          </p:cNvSpPr>
          <p:nvPr/>
        </p:nvSpPr>
        <p:spPr bwMode="auto">
          <a:xfrm>
            <a:off x="304800" y="3352800"/>
            <a:ext cx="8534400" cy="1143000"/>
          </a:xfrm>
          <a:prstGeom prst="wedgeRoundRectCallout">
            <a:avLst>
              <a:gd name="adj1" fmla="val -5708"/>
              <a:gd name="adj2" fmla="val 151111"/>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dirty="0"/>
              <a:t>Standard deviation &amp; IQR will be discussed in Chapter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65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65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654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6547">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6548"/>
                                        </p:tgtEl>
                                        <p:attrNameLst>
                                          <p:attrName>style.visibility</p:attrName>
                                        </p:attrNameLst>
                                      </p:cBhvr>
                                      <p:to>
                                        <p:strVal val="visible"/>
                                      </p:to>
                                    </p:set>
                                  </p:childTnLst>
                                  <p:subTnLst>
                                    <p:set>
                                      <p:cBhvr override="childStyle">
                                        <p:cTn dur="1" fill="hold" display="0" masterRel="nextClick" afterEffect="1"/>
                                        <p:tgtEl>
                                          <p:spTgt spid="236548"/>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65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build="p" bldLvl="2" autoUpdateAnimBg="0" advAuto="1000"/>
      <p:bldP spid="236548" grpId="0" animBg="1"/>
      <p:bldP spid="23654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7570" name="Object 2"/>
          <p:cNvGraphicFramePr>
            <a:graphicFrameLocks noGrp="1" noChangeAspect="1"/>
          </p:cNvGraphicFramePr>
          <p:nvPr>
            <p:ph idx="1"/>
          </p:nvPr>
        </p:nvGraphicFramePr>
        <p:xfrm>
          <a:off x="1828800" y="1752600"/>
          <a:ext cx="5613400" cy="4568825"/>
        </p:xfrm>
        <a:graphic>
          <a:graphicData uri="http://schemas.openxmlformats.org/presentationml/2006/ole">
            <mc:AlternateContent xmlns:mc="http://schemas.openxmlformats.org/markup-compatibility/2006">
              <mc:Choice xmlns:v="urn:schemas-microsoft-com:vml" Requires="v">
                <p:oleObj spid="_x0000_s237586" name="Bitmap Image" r:id="rId4" imgW="3790476" imgH="3086531" progId="Paint.Picture">
                  <p:embed/>
                </p:oleObj>
              </mc:Choice>
              <mc:Fallback>
                <p:oleObj name="Bitmap Image" r:id="rId4" imgW="3790476" imgH="3086531"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752600"/>
                        <a:ext cx="5613400" cy="456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7571" name="Rectangle 3"/>
          <p:cNvSpPr>
            <a:spLocks noGrp="1" noChangeArrowheads="1"/>
          </p:cNvSpPr>
          <p:nvPr>
            <p:ph type="title"/>
          </p:nvPr>
        </p:nvSpPr>
        <p:spPr/>
        <p:txBody>
          <a:bodyPr/>
          <a:lstStyle/>
          <a:p>
            <a:r>
              <a:rPr lang="en-US" sz="3000" b="1">
                <a:solidFill>
                  <a:srgbClr val="0000FF"/>
                </a:solidFill>
                <a:latin typeface="Comic Sans MS" pitchFamily="66" charset="0"/>
              </a:rPr>
              <a:t>What strikes you as the most distinctive </a:t>
            </a:r>
            <a:r>
              <a:rPr lang="en-US" sz="3000" b="1">
                <a:solidFill>
                  <a:srgbClr val="FF0000"/>
                </a:solidFill>
                <a:latin typeface="Comic Sans MS" pitchFamily="66" charset="0"/>
              </a:rPr>
              <a:t>difference</a:t>
            </a:r>
            <a:r>
              <a:rPr lang="en-US" sz="3000" b="1">
                <a:solidFill>
                  <a:srgbClr val="0000FF"/>
                </a:solidFill>
                <a:latin typeface="Comic Sans MS" pitchFamily="66" charset="0"/>
              </a:rPr>
              <a:t> among the distributions of exam scores in classes G, H, &amp; I ?</a:t>
            </a:r>
          </a:p>
        </p:txBody>
      </p:sp>
      <p:sp>
        <p:nvSpPr>
          <p:cNvPr id="237572" name="Freeform 4"/>
          <p:cNvSpPr>
            <a:spLocks/>
          </p:cNvSpPr>
          <p:nvPr/>
        </p:nvSpPr>
        <p:spPr bwMode="auto">
          <a:xfrm>
            <a:off x="2109788" y="2732088"/>
            <a:ext cx="3111500" cy="454025"/>
          </a:xfrm>
          <a:custGeom>
            <a:avLst/>
            <a:gdLst>
              <a:gd name="T0" fmla="*/ 0 w 1960"/>
              <a:gd name="T1" fmla="*/ 286 h 286"/>
              <a:gd name="T2" fmla="*/ 1031 w 1960"/>
              <a:gd name="T3" fmla="*/ 230 h 286"/>
              <a:gd name="T4" fmla="*/ 1542 w 1960"/>
              <a:gd name="T5" fmla="*/ 137 h 286"/>
              <a:gd name="T6" fmla="*/ 1662 w 1960"/>
              <a:gd name="T7" fmla="*/ 53 h 286"/>
              <a:gd name="T8" fmla="*/ 1802 w 1960"/>
              <a:gd name="T9" fmla="*/ 26 h 286"/>
              <a:gd name="T10" fmla="*/ 1960 w 1960"/>
              <a:gd name="T11" fmla="*/ 211 h 286"/>
            </a:gdLst>
            <a:ahLst/>
            <a:cxnLst>
              <a:cxn ang="0">
                <a:pos x="T0" y="T1"/>
              </a:cxn>
              <a:cxn ang="0">
                <a:pos x="T2" y="T3"/>
              </a:cxn>
              <a:cxn ang="0">
                <a:pos x="T4" y="T5"/>
              </a:cxn>
              <a:cxn ang="0">
                <a:pos x="T6" y="T7"/>
              </a:cxn>
              <a:cxn ang="0">
                <a:pos x="T8" y="T9"/>
              </a:cxn>
              <a:cxn ang="0">
                <a:pos x="T10" y="T11"/>
              </a:cxn>
            </a:cxnLst>
            <a:rect l="0" t="0" r="r" b="b"/>
            <a:pathLst>
              <a:path w="1960" h="286">
                <a:moveTo>
                  <a:pt x="0" y="286"/>
                </a:moveTo>
                <a:cubicBezTo>
                  <a:pt x="173" y="277"/>
                  <a:pt x="774" y="255"/>
                  <a:pt x="1031" y="230"/>
                </a:cubicBezTo>
                <a:cubicBezTo>
                  <a:pt x="1288" y="205"/>
                  <a:pt x="1437" y="167"/>
                  <a:pt x="1542" y="137"/>
                </a:cubicBezTo>
                <a:cubicBezTo>
                  <a:pt x="1647" y="114"/>
                  <a:pt x="1623" y="68"/>
                  <a:pt x="1662" y="53"/>
                </a:cubicBezTo>
                <a:cubicBezTo>
                  <a:pt x="1705" y="35"/>
                  <a:pt x="1752" y="0"/>
                  <a:pt x="1802" y="26"/>
                </a:cubicBezTo>
                <a:cubicBezTo>
                  <a:pt x="1852" y="52"/>
                  <a:pt x="1927" y="172"/>
                  <a:pt x="1960" y="211"/>
                </a:cubicBezTo>
              </a:path>
            </a:pathLst>
          </a:custGeom>
          <a:noFill/>
          <a:ln w="76200" cmpd="sng">
            <a:solidFill>
              <a:srgbClr val="FF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7573" name="Freeform 5"/>
          <p:cNvSpPr>
            <a:spLocks/>
          </p:cNvSpPr>
          <p:nvPr/>
        </p:nvSpPr>
        <p:spPr bwMode="auto">
          <a:xfrm>
            <a:off x="4011613" y="3948113"/>
            <a:ext cx="3141662" cy="447675"/>
          </a:xfrm>
          <a:custGeom>
            <a:avLst/>
            <a:gdLst>
              <a:gd name="T0" fmla="*/ 0 w 1979"/>
              <a:gd name="T1" fmla="*/ 96 h 282"/>
              <a:gd name="T2" fmla="*/ 74 w 1979"/>
              <a:gd name="T3" fmla="*/ 31 h 282"/>
              <a:gd name="T4" fmla="*/ 139 w 1979"/>
              <a:gd name="T5" fmla="*/ 3 h 282"/>
              <a:gd name="T6" fmla="*/ 242 w 1979"/>
              <a:gd name="T7" fmla="*/ 49 h 282"/>
              <a:gd name="T8" fmla="*/ 390 w 1979"/>
              <a:gd name="T9" fmla="*/ 133 h 282"/>
              <a:gd name="T10" fmla="*/ 929 w 1979"/>
              <a:gd name="T11" fmla="*/ 204 h 282"/>
              <a:gd name="T12" fmla="*/ 1106 w 1979"/>
              <a:gd name="T13" fmla="*/ 244 h 282"/>
              <a:gd name="T14" fmla="*/ 1366 w 1979"/>
              <a:gd name="T15" fmla="*/ 272 h 282"/>
              <a:gd name="T16" fmla="*/ 1979 w 1979"/>
              <a:gd name="T17"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9" h="282">
                <a:moveTo>
                  <a:pt x="0" y="96"/>
                </a:moveTo>
                <a:cubicBezTo>
                  <a:pt x="12" y="85"/>
                  <a:pt x="51" y="46"/>
                  <a:pt x="74" y="31"/>
                </a:cubicBezTo>
                <a:cubicBezTo>
                  <a:pt x="97" y="16"/>
                  <a:pt x="111" y="0"/>
                  <a:pt x="139" y="3"/>
                </a:cubicBezTo>
                <a:cubicBezTo>
                  <a:pt x="167" y="6"/>
                  <a:pt x="177" y="30"/>
                  <a:pt x="242" y="49"/>
                </a:cubicBezTo>
                <a:cubicBezTo>
                  <a:pt x="307" y="68"/>
                  <a:pt x="276" y="107"/>
                  <a:pt x="390" y="133"/>
                </a:cubicBezTo>
                <a:cubicBezTo>
                  <a:pt x="504" y="159"/>
                  <a:pt x="810" y="185"/>
                  <a:pt x="929" y="204"/>
                </a:cubicBezTo>
                <a:cubicBezTo>
                  <a:pt x="1048" y="223"/>
                  <a:pt x="1033" y="233"/>
                  <a:pt x="1106" y="244"/>
                </a:cubicBezTo>
                <a:cubicBezTo>
                  <a:pt x="1179" y="255"/>
                  <a:pt x="1221" y="266"/>
                  <a:pt x="1366" y="272"/>
                </a:cubicBezTo>
                <a:cubicBezTo>
                  <a:pt x="1511" y="278"/>
                  <a:pt x="1851" y="280"/>
                  <a:pt x="1979" y="282"/>
                </a:cubicBezTo>
              </a:path>
            </a:pathLst>
          </a:custGeom>
          <a:noFill/>
          <a:ln w="76200" cmpd="sng">
            <a:solidFill>
              <a:srgbClr val="FF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7574" name="Freeform 6"/>
          <p:cNvSpPr>
            <a:spLocks/>
          </p:cNvSpPr>
          <p:nvPr/>
        </p:nvSpPr>
        <p:spPr bwMode="auto">
          <a:xfrm>
            <a:off x="3008313" y="5203825"/>
            <a:ext cx="2965450" cy="341313"/>
          </a:xfrm>
          <a:custGeom>
            <a:avLst/>
            <a:gdLst>
              <a:gd name="T0" fmla="*/ 0 w 1868"/>
              <a:gd name="T1" fmla="*/ 206 h 215"/>
              <a:gd name="T2" fmla="*/ 260 w 1868"/>
              <a:gd name="T3" fmla="*/ 197 h 215"/>
              <a:gd name="T4" fmla="*/ 502 w 1868"/>
              <a:gd name="T5" fmla="*/ 122 h 215"/>
              <a:gd name="T6" fmla="*/ 920 w 1868"/>
              <a:gd name="T7" fmla="*/ 11 h 215"/>
              <a:gd name="T8" fmla="*/ 1282 w 1868"/>
              <a:gd name="T9" fmla="*/ 113 h 215"/>
              <a:gd name="T10" fmla="*/ 1570 w 1868"/>
              <a:gd name="T11" fmla="*/ 187 h 215"/>
              <a:gd name="T12" fmla="*/ 1868 w 1868"/>
              <a:gd name="T13" fmla="*/ 215 h 215"/>
            </a:gdLst>
            <a:ahLst/>
            <a:cxnLst>
              <a:cxn ang="0">
                <a:pos x="T0" y="T1"/>
              </a:cxn>
              <a:cxn ang="0">
                <a:pos x="T2" y="T3"/>
              </a:cxn>
              <a:cxn ang="0">
                <a:pos x="T4" y="T5"/>
              </a:cxn>
              <a:cxn ang="0">
                <a:pos x="T6" y="T7"/>
              </a:cxn>
              <a:cxn ang="0">
                <a:pos x="T8" y="T9"/>
              </a:cxn>
              <a:cxn ang="0">
                <a:pos x="T10" y="T11"/>
              </a:cxn>
              <a:cxn ang="0">
                <a:pos x="T12" y="T13"/>
              </a:cxn>
            </a:cxnLst>
            <a:rect l="0" t="0" r="r" b="b"/>
            <a:pathLst>
              <a:path w="1868" h="215">
                <a:moveTo>
                  <a:pt x="0" y="206"/>
                </a:moveTo>
                <a:cubicBezTo>
                  <a:pt x="43" y="204"/>
                  <a:pt x="176" y="211"/>
                  <a:pt x="260" y="197"/>
                </a:cubicBezTo>
                <a:cubicBezTo>
                  <a:pt x="344" y="183"/>
                  <a:pt x="392" y="153"/>
                  <a:pt x="502" y="122"/>
                </a:cubicBezTo>
                <a:cubicBezTo>
                  <a:pt x="612" y="91"/>
                  <a:pt x="790" y="12"/>
                  <a:pt x="920" y="11"/>
                </a:cubicBezTo>
                <a:cubicBezTo>
                  <a:pt x="1057" y="0"/>
                  <a:pt x="1079" y="69"/>
                  <a:pt x="1282" y="113"/>
                </a:cubicBezTo>
                <a:cubicBezTo>
                  <a:pt x="1390" y="142"/>
                  <a:pt x="1473" y="170"/>
                  <a:pt x="1570" y="187"/>
                </a:cubicBezTo>
                <a:cubicBezTo>
                  <a:pt x="1667" y="204"/>
                  <a:pt x="1806" y="209"/>
                  <a:pt x="1868" y="215"/>
                </a:cubicBezTo>
              </a:path>
            </a:pathLst>
          </a:custGeom>
          <a:noFill/>
          <a:ln w="76200" cmpd="sng">
            <a:solidFill>
              <a:srgbClr val="FF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37572"/>
                                        </p:tgtEl>
                                        <p:attrNameLst>
                                          <p:attrName>style.visibility</p:attrName>
                                        </p:attrNameLst>
                                      </p:cBhvr>
                                      <p:to>
                                        <p:strVal val="visible"/>
                                      </p:to>
                                    </p:set>
                                    <p:animEffect transition="in" filter="wipe(right)">
                                      <p:cBhvr>
                                        <p:cTn id="7" dur="500"/>
                                        <p:tgtEl>
                                          <p:spTgt spid="2375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7573"/>
                                        </p:tgtEl>
                                        <p:attrNameLst>
                                          <p:attrName>style.visibility</p:attrName>
                                        </p:attrNameLst>
                                      </p:cBhvr>
                                      <p:to>
                                        <p:strVal val="visible"/>
                                      </p:to>
                                    </p:set>
                                    <p:animEffect transition="in" filter="wipe(left)">
                                      <p:cBhvr>
                                        <p:cTn id="12" dur="500"/>
                                        <p:tgtEl>
                                          <p:spTgt spid="2375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7574"/>
                                        </p:tgtEl>
                                        <p:attrNameLst>
                                          <p:attrName>style.visibility</p:attrName>
                                        </p:attrNameLst>
                                      </p:cBhvr>
                                      <p:to>
                                        <p:strVal val="visible"/>
                                      </p:to>
                                    </p:set>
                                    <p:animEffect transition="in" filter="wipe(up)">
                                      <p:cBhvr>
                                        <p:cTn id="17" dur="500"/>
                                        <p:tgtEl>
                                          <p:spTgt spid="2375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2" grpId="0" animBg="1"/>
      <p:bldP spid="237573" grpId="0" animBg="1"/>
      <p:bldP spid="237574"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pPr algn="l"/>
            <a:r>
              <a:rPr lang="en-US" sz="5000">
                <a:solidFill>
                  <a:srgbClr val="0000FF"/>
                </a:solidFill>
                <a:latin typeface="Comic Sans MS" pitchFamily="66" charset="0"/>
              </a:rPr>
              <a:t>3. Shape</a:t>
            </a:r>
          </a:p>
        </p:txBody>
      </p:sp>
      <p:sp>
        <p:nvSpPr>
          <p:cNvPr id="239619" name="Rectangle 3"/>
          <p:cNvSpPr>
            <a:spLocks noGrp="1" noChangeArrowheads="1"/>
          </p:cNvSpPr>
          <p:nvPr>
            <p:ph type="body" idx="1"/>
          </p:nvPr>
        </p:nvSpPr>
        <p:spPr/>
        <p:txBody>
          <a:bodyPr/>
          <a:lstStyle/>
          <a:p>
            <a:r>
              <a:rPr lang="en-US" sz="3600" dirty="0">
                <a:solidFill>
                  <a:srgbClr val="00CC00"/>
                </a:solidFill>
                <a:latin typeface="Comic Sans MS" pitchFamily="66" charset="0"/>
              </a:rPr>
              <a:t>refers to the overall shape of the distribution</a:t>
            </a:r>
          </a:p>
          <a:p>
            <a:endParaRPr lang="en-US" sz="3600" dirty="0">
              <a:solidFill>
                <a:srgbClr val="00CC00"/>
              </a:solidFill>
              <a:latin typeface="Comic Sans MS" pitchFamily="66" charset="0"/>
            </a:endParaRPr>
          </a:p>
        </p:txBody>
      </p:sp>
      <p:sp>
        <p:nvSpPr>
          <p:cNvPr id="239620" name="AutoShape 4"/>
          <p:cNvSpPr>
            <a:spLocks noChangeArrowheads="1"/>
          </p:cNvSpPr>
          <p:nvPr/>
        </p:nvSpPr>
        <p:spPr bwMode="auto">
          <a:xfrm>
            <a:off x="304800" y="4953000"/>
            <a:ext cx="8534400" cy="1143000"/>
          </a:xfrm>
          <a:prstGeom prst="wedgeRoundRectCallout">
            <a:avLst>
              <a:gd name="adj1" fmla="val -4819"/>
              <a:gd name="adj2" fmla="val -108889"/>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t>The following slides will discuss these shapes.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9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autoUpdateAnimBg="0" advAuto="1000"/>
      <p:bldP spid="239620"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pPr algn="l"/>
            <a:r>
              <a:rPr lang="en-US" sz="5000">
                <a:solidFill>
                  <a:srgbClr val="0000FF"/>
                </a:solidFill>
                <a:latin typeface="Comic Sans MS" pitchFamily="66" charset="0"/>
              </a:rPr>
              <a:t>Symmetrical</a:t>
            </a:r>
          </a:p>
        </p:txBody>
      </p:sp>
      <p:sp>
        <p:nvSpPr>
          <p:cNvPr id="240643" name="Rectangle 3"/>
          <p:cNvSpPr>
            <a:spLocks noGrp="1" noChangeArrowheads="1"/>
          </p:cNvSpPr>
          <p:nvPr>
            <p:ph type="body" idx="1"/>
          </p:nvPr>
        </p:nvSpPr>
        <p:spPr/>
        <p:txBody>
          <a:bodyPr/>
          <a:lstStyle/>
          <a:p>
            <a:r>
              <a:rPr lang="en-US" sz="3600">
                <a:solidFill>
                  <a:srgbClr val="00CC00"/>
                </a:solidFill>
                <a:latin typeface="Comic Sans MS" pitchFamily="66" charset="0"/>
              </a:rPr>
              <a:t>refers to data  in which both sides are (more or less) the same when the graph is folded vertically down the middle</a:t>
            </a:r>
          </a:p>
          <a:p>
            <a:r>
              <a:rPr lang="en-US" sz="3600" b="1">
                <a:solidFill>
                  <a:srgbClr val="FF0000"/>
                </a:solidFill>
                <a:latin typeface="Comic Sans MS" pitchFamily="66" charset="0"/>
              </a:rPr>
              <a:t>bell-shaped</a:t>
            </a:r>
            <a:r>
              <a:rPr lang="en-US" sz="3600">
                <a:solidFill>
                  <a:srgbClr val="00CC00"/>
                </a:solidFill>
                <a:latin typeface="Comic Sans MS" pitchFamily="66" charset="0"/>
              </a:rPr>
              <a:t> is a special type</a:t>
            </a:r>
          </a:p>
          <a:p>
            <a:pPr lvl="1"/>
            <a:r>
              <a:rPr lang="en-US" sz="3600">
                <a:solidFill>
                  <a:srgbClr val="00CC00"/>
                </a:solidFill>
                <a:latin typeface="Comic Sans MS" pitchFamily="66" charset="0"/>
              </a:rPr>
              <a:t>has a center mound with two sloping tails</a:t>
            </a:r>
            <a:r>
              <a:rPr lang="en-US" sz="4000"/>
              <a:t> </a:t>
            </a:r>
          </a:p>
        </p:txBody>
      </p:sp>
      <p:sp>
        <p:nvSpPr>
          <p:cNvPr id="240644" name="AutoShape 4"/>
          <p:cNvSpPr>
            <a:spLocks noChangeArrowheads="1"/>
          </p:cNvSpPr>
          <p:nvPr/>
        </p:nvSpPr>
        <p:spPr bwMode="auto">
          <a:xfrm>
            <a:off x="457200" y="685800"/>
            <a:ext cx="8229600" cy="4648200"/>
          </a:xfrm>
          <a:prstGeom prst="wedgeRoundRectCallout">
            <a:avLst>
              <a:gd name="adj1" fmla="val -43074"/>
              <a:gd name="adj2" fmla="val 44093"/>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r>
              <a:rPr lang="en-US"/>
              <a:t>1. Collect data by rolling two dice and recording the sum of the two dice.  Repeat three times.</a:t>
            </a:r>
          </a:p>
          <a:p>
            <a:pPr marL="342900" indent="-342900"/>
            <a:endParaRPr lang="en-US"/>
          </a:p>
          <a:p>
            <a:pPr marL="342900" indent="-342900"/>
            <a:r>
              <a:rPr lang="en-US"/>
              <a:t>2. Plot your sums on the dotplot on the board.</a:t>
            </a:r>
          </a:p>
          <a:p>
            <a:pPr marL="342900" indent="-342900"/>
            <a:endParaRPr lang="en-US"/>
          </a:p>
          <a:p>
            <a:pPr marL="342900" indent="-342900"/>
            <a:r>
              <a:rPr lang="en-US"/>
              <a:t>3. What shape does this distribution have?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0642"/>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40644"/>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40643">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4064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406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P spid="240643" grpId="0" build="p" bldLvl="2" autoUpdateAnimBg="0" advAuto="1000"/>
      <p:bldP spid="240644"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pPr algn="l"/>
            <a:r>
              <a:rPr lang="en-US" sz="5000">
                <a:solidFill>
                  <a:srgbClr val="0000FF"/>
                </a:solidFill>
                <a:latin typeface="Comic Sans MS" pitchFamily="66" charset="0"/>
              </a:rPr>
              <a:t>Uniform</a:t>
            </a:r>
          </a:p>
        </p:txBody>
      </p:sp>
      <p:sp>
        <p:nvSpPr>
          <p:cNvPr id="241667" name="Rectangle 3"/>
          <p:cNvSpPr>
            <a:spLocks noGrp="1" noChangeArrowheads="1"/>
          </p:cNvSpPr>
          <p:nvPr>
            <p:ph type="body" idx="1"/>
          </p:nvPr>
        </p:nvSpPr>
        <p:spPr/>
        <p:txBody>
          <a:bodyPr/>
          <a:lstStyle/>
          <a:p>
            <a:r>
              <a:rPr lang="en-US" sz="3600">
                <a:solidFill>
                  <a:srgbClr val="00CC00"/>
                </a:solidFill>
                <a:latin typeface="Comic Sans MS" pitchFamily="66" charset="0"/>
              </a:rPr>
              <a:t>refers to data in which every class has equal or approximately equal frequency</a:t>
            </a:r>
          </a:p>
        </p:txBody>
      </p:sp>
      <p:pic>
        <p:nvPicPr>
          <p:cNvPr id="241668" name="Picture 4" descr="MPj04054660000[1]"/>
          <p:cNvPicPr>
            <a:picLocks noChangeAspect="1" noChangeArrowheads="1"/>
          </p:cNvPicPr>
          <p:nvPr/>
        </p:nvPicPr>
        <p:blipFill>
          <a:blip r:embed="rId2">
            <a:extLst>
              <a:ext uri="{28A0092B-C50C-407E-A947-70E740481C1C}">
                <a14:useLocalDpi xmlns:a14="http://schemas.microsoft.com/office/drawing/2010/main" val="0"/>
              </a:ext>
            </a:extLst>
          </a:blip>
          <a:srcRect l="16714" t="15800" r="11858" b="11000"/>
          <a:stretch>
            <a:fillRect/>
          </a:stretch>
        </p:blipFill>
        <p:spPr bwMode="auto">
          <a:xfrm>
            <a:off x="5105400" y="3886200"/>
            <a:ext cx="3582988" cy="2624138"/>
          </a:xfrm>
          <a:prstGeom prst="rect">
            <a:avLst/>
          </a:prstGeom>
          <a:solidFill>
            <a:schemeClr val="bg1"/>
          </a:solidFill>
        </p:spPr>
      </p:pic>
      <p:sp>
        <p:nvSpPr>
          <p:cNvPr id="241669" name="AutoShape 5"/>
          <p:cNvSpPr>
            <a:spLocks noChangeArrowheads="1"/>
          </p:cNvSpPr>
          <p:nvPr/>
        </p:nvSpPr>
        <p:spPr bwMode="auto">
          <a:xfrm>
            <a:off x="457200" y="685800"/>
            <a:ext cx="8229600" cy="4648200"/>
          </a:xfrm>
          <a:prstGeom prst="wedgeRoundRectCallout">
            <a:avLst>
              <a:gd name="adj1" fmla="val -43074"/>
              <a:gd name="adj2" fmla="val 44093"/>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r>
              <a:rPr lang="en-US"/>
              <a:t>1. Collect data by rolling a single die and recording the number rolled.  Repeat five times.</a:t>
            </a:r>
          </a:p>
          <a:p>
            <a:pPr marL="342900" indent="-342900"/>
            <a:endParaRPr lang="en-US"/>
          </a:p>
          <a:p>
            <a:pPr marL="342900" indent="-342900"/>
            <a:r>
              <a:rPr lang="en-US"/>
              <a:t>2. Plot your numbers on the dotplot on the board.</a:t>
            </a:r>
          </a:p>
          <a:p>
            <a:pPr marL="342900" indent="-342900"/>
            <a:endParaRPr lang="en-US"/>
          </a:p>
          <a:p>
            <a:pPr marL="342900" indent="-342900"/>
            <a:r>
              <a:rPr lang="en-US"/>
              <a:t>3. What shape does this distribution have?</a:t>
            </a:r>
          </a:p>
        </p:txBody>
      </p:sp>
      <p:sp>
        <p:nvSpPr>
          <p:cNvPr id="241670" name="AutoShape 6"/>
          <p:cNvSpPr>
            <a:spLocks noChangeArrowheads="1"/>
          </p:cNvSpPr>
          <p:nvPr/>
        </p:nvSpPr>
        <p:spPr bwMode="auto">
          <a:xfrm>
            <a:off x="457200" y="3048000"/>
            <a:ext cx="4343400" cy="3276600"/>
          </a:xfrm>
          <a:prstGeom prst="wedgeRoundRectCallout">
            <a:avLst>
              <a:gd name="adj1" fmla="val 57125"/>
              <a:gd name="adj2" fmla="val 22144"/>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solidFill>
                  <a:srgbClr val="FFFF00"/>
                </a:solidFill>
              </a:rPr>
              <a:t>To help remember the name for this shape, picture soldier standing in straight lines.  What are they wearing?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666"/>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41669"/>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41667">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41668"/>
                                        </p:tgtEl>
                                        <p:attrNameLst>
                                          <p:attrName>style.visibility</p:attrName>
                                        </p:attrNameLst>
                                      </p:cBhvr>
                                      <p:to>
                                        <p:strVal val="visible"/>
                                      </p:to>
                                    </p:set>
                                    <p:animEffect transition="in" filter="dissolve">
                                      <p:cBhvr>
                                        <p:cTn id="17" dur="500"/>
                                        <p:tgtEl>
                                          <p:spTgt spid="241668"/>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2416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autoUpdateAnimBg="0"/>
      <p:bldP spid="241667" grpId="0" build="p" autoUpdateAnimBg="0" advAuto="1000"/>
      <p:bldP spid="241669" grpId="0" animBg="1"/>
      <p:bldP spid="24167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pPr algn="l"/>
            <a:r>
              <a:rPr lang="en-US" sz="5000">
                <a:solidFill>
                  <a:srgbClr val="0000FF"/>
                </a:solidFill>
                <a:latin typeface="Comic Sans MS" pitchFamily="66" charset="0"/>
              </a:rPr>
              <a:t>Skewed </a:t>
            </a:r>
          </a:p>
        </p:txBody>
      </p:sp>
      <p:sp>
        <p:nvSpPr>
          <p:cNvPr id="242691" name="Rectangle 3"/>
          <p:cNvSpPr>
            <a:spLocks noGrp="1" noChangeArrowheads="1"/>
          </p:cNvSpPr>
          <p:nvPr>
            <p:ph type="body" idx="1"/>
          </p:nvPr>
        </p:nvSpPr>
        <p:spPr>
          <a:xfrm>
            <a:off x="381000" y="2057400"/>
            <a:ext cx="8229600" cy="4525963"/>
          </a:xfrm>
        </p:spPr>
        <p:txBody>
          <a:bodyPr/>
          <a:lstStyle/>
          <a:p>
            <a:r>
              <a:rPr lang="en-US" sz="3600">
                <a:solidFill>
                  <a:srgbClr val="00CC00"/>
                </a:solidFill>
                <a:latin typeface="Comic Sans MS" pitchFamily="66" charset="0"/>
              </a:rPr>
              <a:t>refers to data in which one side (tail) is </a:t>
            </a:r>
            <a:r>
              <a:rPr lang="en-US" sz="3600" b="1">
                <a:solidFill>
                  <a:srgbClr val="FF0000"/>
                </a:solidFill>
                <a:latin typeface="Comic Sans MS" pitchFamily="66" charset="0"/>
              </a:rPr>
              <a:t>longer</a:t>
            </a:r>
            <a:r>
              <a:rPr lang="en-US" sz="3600">
                <a:solidFill>
                  <a:srgbClr val="00CC00"/>
                </a:solidFill>
                <a:latin typeface="Comic Sans MS" pitchFamily="66" charset="0"/>
              </a:rPr>
              <a:t> than the other side</a:t>
            </a:r>
          </a:p>
          <a:p>
            <a:endParaRPr lang="en-US" sz="3600">
              <a:solidFill>
                <a:srgbClr val="00CC00"/>
              </a:solidFill>
              <a:latin typeface="Comic Sans MS" pitchFamily="66" charset="0"/>
            </a:endParaRPr>
          </a:p>
          <a:p>
            <a:r>
              <a:rPr lang="en-US" sz="3600">
                <a:solidFill>
                  <a:srgbClr val="00CC00"/>
                </a:solidFill>
                <a:latin typeface="Comic Sans MS" pitchFamily="66" charset="0"/>
              </a:rPr>
              <a:t>the direction of skewness is on the side of the </a:t>
            </a:r>
            <a:r>
              <a:rPr lang="en-US" sz="3600" b="1">
                <a:solidFill>
                  <a:srgbClr val="FF0000"/>
                </a:solidFill>
                <a:latin typeface="Comic Sans MS" pitchFamily="66" charset="0"/>
              </a:rPr>
              <a:t>longer</a:t>
            </a:r>
            <a:r>
              <a:rPr lang="en-US" sz="3600">
                <a:solidFill>
                  <a:srgbClr val="00CC00"/>
                </a:solidFill>
                <a:latin typeface="Comic Sans MS" pitchFamily="66" charset="0"/>
              </a:rPr>
              <a:t> tail</a:t>
            </a:r>
          </a:p>
        </p:txBody>
      </p:sp>
      <p:sp>
        <p:nvSpPr>
          <p:cNvPr id="242692" name="AutoShape 4"/>
          <p:cNvSpPr>
            <a:spLocks noChangeArrowheads="1"/>
          </p:cNvSpPr>
          <p:nvPr/>
        </p:nvSpPr>
        <p:spPr bwMode="auto">
          <a:xfrm>
            <a:off x="457200" y="685800"/>
            <a:ext cx="8229600" cy="4648200"/>
          </a:xfrm>
          <a:prstGeom prst="wedgeRoundRectCallout">
            <a:avLst>
              <a:gd name="adj1" fmla="val -43074"/>
              <a:gd name="adj2" fmla="val 44093"/>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r>
              <a:rPr lang="en-US"/>
              <a:t>1. Collect data finding the age of five coins in circulation (current year minus year of coin) and record</a:t>
            </a:r>
          </a:p>
          <a:p>
            <a:pPr marL="342900" indent="-342900"/>
            <a:endParaRPr lang="en-US"/>
          </a:p>
          <a:p>
            <a:pPr marL="342900" indent="-342900"/>
            <a:r>
              <a:rPr lang="en-US"/>
              <a:t>2. Plot the ages on the dotplot on the board.</a:t>
            </a:r>
          </a:p>
          <a:p>
            <a:pPr marL="342900" indent="-342900"/>
            <a:endParaRPr lang="en-US"/>
          </a:p>
          <a:p>
            <a:pPr marL="342900" indent="-342900"/>
            <a:r>
              <a:rPr lang="en-US"/>
              <a:t>3. What shape does this distribution have?</a:t>
            </a:r>
          </a:p>
        </p:txBody>
      </p:sp>
      <p:sp>
        <p:nvSpPr>
          <p:cNvPr id="242693" name="AutoShape 5"/>
          <p:cNvSpPr>
            <a:spLocks noChangeArrowheads="1"/>
          </p:cNvSpPr>
          <p:nvPr/>
        </p:nvSpPr>
        <p:spPr bwMode="auto">
          <a:xfrm>
            <a:off x="228600" y="5334000"/>
            <a:ext cx="8610600" cy="1295400"/>
          </a:xfrm>
          <a:prstGeom prst="wedgeRoundRectCallout">
            <a:avLst>
              <a:gd name="adj1" fmla="val 15356"/>
              <a:gd name="adj2" fmla="val -126347"/>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dirty="0">
                <a:solidFill>
                  <a:srgbClr val="FFFF00"/>
                </a:solidFill>
              </a:rPr>
              <a:t>The directions are </a:t>
            </a:r>
            <a:r>
              <a:rPr lang="en-US" b="1" dirty="0">
                <a:solidFill>
                  <a:srgbClr val="FF0000"/>
                </a:solidFill>
              </a:rPr>
              <a:t>right</a:t>
            </a:r>
            <a:r>
              <a:rPr lang="en-US" dirty="0">
                <a:solidFill>
                  <a:srgbClr val="FFFF00"/>
                </a:solidFill>
              </a:rPr>
              <a:t> skewed or </a:t>
            </a:r>
            <a:r>
              <a:rPr lang="en-US" b="1" dirty="0">
                <a:solidFill>
                  <a:srgbClr val="FF9900"/>
                </a:solidFill>
              </a:rPr>
              <a:t>left</a:t>
            </a:r>
            <a:r>
              <a:rPr lang="en-US" dirty="0">
                <a:solidFill>
                  <a:srgbClr val="FFFF00"/>
                </a:solidFill>
              </a:rPr>
              <a:t> skewed. </a:t>
            </a:r>
          </a:p>
        </p:txBody>
      </p:sp>
      <p:sp>
        <p:nvSpPr>
          <p:cNvPr id="242694" name="AutoShape 6"/>
          <p:cNvSpPr>
            <a:spLocks noChangeArrowheads="1"/>
          </p:cNvSpPr>
          <p:nvPr/>
        </p:nvSpPr>
        <p:spPr bwMode="auto">
          <a:xfrm>
            <a:off x="228600" y="1600200"/>
            <a:ext cx="8610600" cy="1295400"/>
          </a:xfrm>
          <a:prstGeom prst="wedgeRoundRectCallout">
            <a:avLst>
              <a:gd name="adj1" fmla="val 13051"/>
              <a:gd name="adj2" fmla="val 130023"/>
              <a:gd name="adj3" fmla="val 16667"/>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dirty="0">
                <a:solidFill>
                  <a:srgbClr val="FFFF00"/>
                </a:solidFill>
              </a:rPr>
              <a:t>Name a variable with a distribution that is skewed left.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2690"/>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42692"/>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42691">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42691">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269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26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autoUpdateAnimBg="0"/>
      <p:bldP spid="242691" grpId="0" build="p" autoUpdateAnimBg="0" advAuto="1000"/>
      <p:bldP spid="242692" grpId="0" animBg="1"/>
      <p:bldP spid="242693" grpId="0" animBg="1"/>
      <p:bldP spid="242694"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pPr algn="l"/>
            <a:r>
              <a:rPr lang="en-US" sz="5000">
                <a:solidFill>
                  <a:srgbClr val="0000FF"/>
                </a:solidFill>
                <a:latin typeface="Comic Sans MS" pitchFamily="66" charset="0"/>
              </a:rPr>
              <a:t>Bimodal (multi-modal)</a:t>
            </a:r>
          </a:p>
        </p:txBody>
      </p:sp>
      <p:sp>
        <p:nvSpPr>
          <p:cNvPr id="244739" name="Rectangle 3"/>
          <p:cNvSpPr>
            <a:spLocks noGrp="1" noChangeArrowheads="1"/>
          </p:cNvSpPr>
          <p:nvPr>
            <p:ph type="body" idx="1"/>
          </p:nvPr>
        </p:nvSpPr>
        <p:spPr/>
        <p:txBody>
          <a:bodyPr/>
          <a:lstStyle/>
          <a:p>
            <a:r>
              <a:rPr lang="en-US" sz="3600">
                <a:solidFill>
                  <a:srgbClr val="00CC00"/>
                </a:solidFill>
                <a:latin typeface="Comic Sans MS" pitchFamily="66" charset="0"/>
              </a:rPr>
              <a:t>refers to the number of peaks in the shape of the distribution</a:t>
            </a:r>
          </a:p>
          <a:p>
            <a:r>
              <a:rPr lang="en-US" sz="3600">
                <a:solidFill>
                  <a:srgbClr val="FF0000"/>
                </a:solidFill>
                <a:latin typeface="Comic Sans MS" pitchFamily="66" charset="0"/>
              </a:rPr>
              <a:t>Bimodal</a:t>
            </a:r>
            <a:r>
              <a:rPr lang="en-US" sz="3600">
                <a:solidFill>
                  <a:srgbClr val="00CC00"/>
                </a:solidFill>
                <a:latin typeface="Comic Sans MS" pitchFamily="66" charset="0"/>
              </a:rPr>
              <a:t> would have two peaks</a:t>
            </a:r>
          </a:p>
          <a:p>
            <a:r>
              <a:rPr lang="en-US" sz="3600">
                <a:solidFill>
                  <a:srgbClr val="FF0000"/>
                </a:solidFill>
                <a:latin typeface="Comic Sans MS" pitchFamily="66" charset="0"/>
              </a:rPr>
              <a:t>Multi-modal </a:t>
            </a:r>
            <a:r>
              <a:rPr lang="en-US" sz="3600">
                <a:solidFill>
                  <a:srgbClr val="00CC00"/>
                </a:solidFill>
                <a:latin typeface="Comic Sans MS" pitchFamily="66" charset="0"/>
              </a:rPr>
              <a:t>would have more than two peaks</a:t>
            </a:r>
          </a:p>
        </p:txBody>
      </p:sp>
      <p:sp>
        <p:nvSpPr>
          <p:cNvPr id="244740" name="AutoShape 4"/>
          <p:cNvSpPr>
            <a:spLocks noChangeArrowheads="1"/>
          </p:cNvSpPr>
          <p:nvPr/>
        </p:nvSpPr>
        <p:spPr bwMode="auto">
          <a:xfrm>
            <a:off x="327025" y="4114800"/>
            <a:ext cx="8610600" cy="2133600"/>
          </a:xfrm>
          <a:prstGeom prst="wedgeRoundRectCallout">
            <a:avLst>
              <a:gd name="adj1" fmla="val 11301"/>
              <a:gd name="adj2" fmla="val -75671"/>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solidFill>
                  <a:srgbClr val="FFFF00"/>
                </a:solidFill>
              </a:rPr>
              <a:t>Bimodal distributions can occur when the data set consist of observations from two different kinds of individuals or objects.</a:t>
            </a:r>
          </a:p>
        </p:txBody>
      </p:sp>
      <p:sp>
        <p:nvSpPr>
          <p:cNvPr id="244741" name="AutoShape 5"/>
          <p:cNvSpPr>
            <a:spLocks noChangeArrowheads="1"/>
          </p:cNvSpPr>
          <p:nvPr/>
        </p:nvSpPr>
        <p:spPr bwMode="auto">
          <a:xfrm>
            <a:off x="685800" y="990600"/>
            <a:ext cx="8001000" cy="5105400"/>
          </a:xfrm>
          <a:prstGeom prst="wedgeRoundRectCallout">
            <a:avLst>
              <a:gd name="adj1" fmla="val -44782"/>
              <a:gd name="adj2" fmla="val 4324"/>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350" indent="7938"/>
            <a:r>
              <a:rPr lang="en-US"/>
              <a:t>Suppose collect data on the time it takes to drive from San Luis Obispo, California to Monterey, California.  Some people may take the inland route (approximately 2.5 hours) while others may take the coastal route (between 3.5 and 4 hours).</a:t>
            </a:r>
          </a:p>
          <a:p>
            <a:pPr marL="6350" indent="7938"/>
            <a:endParaRPr lang="en-US"/>
          </a:p>
          <a:p>
            <a:pPr marL="6350" indent="7938"/>
            <a:r>
              <a:rPr lang="en-US"/>
              <a:t>What shape would this distribution have?</a:t>
            </a:r>
          </a:p>
        </p:txBody>
      </p:sp>
      <p:sp>
        <p:nvSpPr>
          <p:cNvPr id="244742" name="AutoShape 6"/>
          <p:cNvSpPr>
            <a:spLocks noChangeArrowheads="1"/>
          </p:cNvSpPr>
          <p:nvPr/>
        </p:nvSpPr>
        <p:spPr bwMode="auto">
          <a:xfrm>
            <a:off x="0" y="5257800"/>
            <a:ext cx="8610600" cy="1219200"/>
          </a:xfrm>
          <a:prstGeom prst="wedgeRoundRectCallout">
            <a:avLst>
              <a:gd name="adj1" fmla="val 16870"/>
              <a:gd name="adj2" fmla="val -176171"/>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r>
              <a:rPr lang="en-US">
                <a:solidFill>
                  <a:srgbClr val="FFFF00"/>
                </a:solidFill>
              </a:rPr>
              <a:t>What would a distribution be called if it had ONLY one peak?</a:t>
            </a:r>
          </a:p>
        </p:txBody>
      </p:sp>
      <p:sp>
        <p:nvSpPr>
          <p:cNvPr id="244743" name="Text Box 7"/>
          <p:cNvSpPr txBox="1">
            <a:spLocks noChangeArrowheads="1"/>
          </p:cNvSpPr>
          <p:nvPr/>
        </p:nvSpPr>
        <p:spPr bwMode="auto">
          <a:xfrm>
            <a:off x="5105400" y="5881688"/>
            <a:ext cx="3810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b="1">
                <a:solidFill>
                  <a:srgbClr val="FF0000"/>
                </a:solidFill>
                <a:latin typeface="Comic Sans MS" pitchFamily="66" charset="0"/>
              </a:rPr>
              <a:t>Unimodal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4738"/>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44741"/>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44739">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44739">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44739">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474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474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4740"/>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244743"/>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447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autoUpdateAnimBg="0"/>
      <p:bldP spid="244739" grpId="0" build="p" autoUpdateAnimBg="0" advAuto="1000"/>
      <p:bldP spid="244740" grpId="0" animBg="1"/>
      <p:bldP spid="244741" grpId="0" animBg="1"/>
      <p:bldP spid="244742" grpId="0" animBg="1"/>
      <p:bldP spid="244742" grpId="1" animBg="1"/>
      <p:bldP spid="244743" grpId="0"/>
      <p:bldP spid="244743" grpId="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pPr algn="l"/>
            <a:r>
              <a:rPr lang="en-US" sz="5000">
                <a:solidFill>
                  <a:srgbClr val="0000FF"/>
                </a:solidFill>
                <a:latin typeface="Comic Sans MS" pitchFamily="66" charset="0"/>
              </a:rPr>
              <a:t>3. Shape</a:t>
            </a:r>
          </a:p>
        </p:txBody>
      </p:sp>
      <p:sp>
        <p:nvSpPr>
          <p:cNvPr id="239619" name="Rectangle 3"/>
          <p:cNvSpPr>
            <a:spLocks noGrp="1" noChangeArrowheads="1"/>
          </p:cNvSpPr>
          <p:nvPr>
            <p:ph type="body" idx="1"/>
          </p:nvPr>
        </p:nvSpPr>
        <p:spPr/>
        <p:txBody>
          <a:bodyPr/>
          <a:lstStyle/>
          <a:p>
            <a:r>
              <a:rPr lang="en-US" sz="3600">
                <a:solidFill>
                  <a:srgbClr val="00CC00"/>
                </a:solidFill>
                <a:latin typeface="Comic Sans MS" pitchFamily="66" charset="0"/>
              </a:rPr>
              <a:t>refers to the overall shape of the distribution</a:t>
            </a:r>
          </a:p>
          <a:p>
            <a:endParaRPr lang="en-US" sz="3600">
              <a:solidFill>
                <a:srgbClr val="00CC00"/>
              </a:solidFill>
              <a:latin typeface="Comic Sans MS" pitchFamily="66" charset="0"/>
            </a:endParaRPr>
          </a:p>
          <a:p>
            <a:r>
              <a:rPr lang="en-US" sz="3600">
                <a:solidFill>
                  <a:srgbClr val="00CC00"/>
                </a:solidFill>
                <a:latin typeface="Comic Sans MS" pitchFamily="66" charset="0"/>
              </a:rPr>
              <a:t>symmetrical, uniform, skewed, or bimodal</a:t>
            </a:r>
          </a:p>
        </p:txBody>
      </p:sp>
    </p:spTree>
    <p:extLst>
      <p:ext uri="{BB962C8B-B14F-4D97-AF65-F5344CB8AC3E}">
        <p14:creationId xmlns:p14="http://schemas.microsoft.com/office/powerpoint/2010/main" val="272478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96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autoUpdateAnimBg="0" advAuto="100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786" name="Object 2"/>
          <p:cNvGraphicFramePr>
            <a:graphicFrameLocks noGrp="1" noChangeAspect="1"/>
          </p:cNvGraphicFramePr>
          <p:nvPr>
            <p:ph idx="1"/>
          </p:nvPr>
        </p:nvGraphicFramePr>
        <p:xfrm>
          <a:off x="1905000" y="1600200"/>
          <a:ext cx="5749925" cy="4572000"/>
        </p:xfrm>
        <a:graphic>
          <a:graphicData uri="http://schemas.openxmlformats.org/presentationml/2006/ole">
            <mc:AlternateContent xmlns:mc="http://schemas.openxmlformats.org/markup-compatibility/2006">
              <mc:Choice xmlns:v="urn:schemas-microsoft-com:vml" Requires="v">
                <p:oleObj spid="_x0000_s246801" name="Bitmap Image" r:id="rId4" imgW="3858164" imgH="3067478" progId="Paint.Picture">
                  <p:embed/>
                </p:oleObj>
              </mc:Choice>
              <mc:Fallback>
                <p:oleObj name="Bitmap Image" r:id="rId4" imgW="3858164" imgH="3067478"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600200"/>
                        <a:ext cx="574992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6787" name="Rectangle 3"/>
          <p:cNvSpPr>
            <a:spLocks noGrp="1" noChangeArrowheads="1"/>
          </p:cNvSpPr>
          <p:nvPr>
            <p:ph type="title"/>
          </p:nvPr>
        </p:nvSpPr>
        <p:spPr/>
        <p:txBody>
          <a:bodyPr/>
          <a:lstStyle/>
          <a:p>
            <a:r>
              <a:rPr lang="en-US" sz="3000" b="1">
                <a:solidFill>
                  <a:srgbClr val="0000FF"/>
                </a:solidFill>
                <a:latin typeface="Comic Sans MS" pitchFamily="66" charset="0"/>
              </a:rPr>
              <a:t>What strikes you as the most distinctive </a:t>
            </a:r>
            <a:r>
              <a:rPr lang="en-US" sz="3000" b="1">
                <a:solidFill>
                  <a:srgbClr val="FF0000"/>
                </a:solidFill>
                <a:latin typeface="Comic Sans MS" pitchFamily="66" charset="0"/>
              </a:rPr>
              <a:t>difference</a:t>
            </a:r>
            <a:r>
              <a:rPr lang="en-US" sz="3000" b="1">
                <a:solidFill>
                  <a:srgbClr val="0000FF"/>
                </a:solidFill>
                <a:latin typeface="Comic Sans MS" pitchFamily="66" charset="0"/>
              </a:rPr>
              <a:t> among the distributions of exam scores in class J ?</a:t>
            </a:r>
          </a:p>
        </p:txBody>
      </p:sp>
      <p:sp>
        <p:nvSpPr>
          <p:cNvPr id="246788" name="AutoShape 4"/>
          <p:cNvSpPr>
            <a:spLocks noChangeArrowheads="1"/>
          </p:cNvSpPr>
          <p:nvPr/>
        </p:nvSpPr>
        <p:spPr bwMode="auto">
          <a:xfrm>
            <a:off x="2033588" y="5227638"/>
            <a:ext cx="457200" cy="5334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789" name="AutoShape 5"/>
          <p:cNvSpPr>
            <a:spLocks noChangeArrowheads="1"/>
          </p:cNvSpPr>
          <p:nvPr/>
        </p:nvSpPr>
        <p:spPr bwMode="auto">
          <a:xfrm>
            <a:off x="6872288" y="5195888"/>
            <a:ext cx="457200" cy="5334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6789"/>
                                        </p:tgtEl>
                                        <p:attrNameLst>
                                          <p:attrName>style.visibility</p:attrName>
                                        </p:attrNameLst>
                                      </p:cBhvr>
                                      <p:to>
                                        <p:strVal val="visible"/>
                                      </p:to>
                                    </p:set>
                                    <p:animEffect transition="in" filter="dissolve">
                                      <p:cBhvr>
                                        <p:cTn id="7" dur="500"/>
                                        <p:tgtEl>
                                          <p:spTgt spid="24678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6788"/>
                                        </p:tgtEl>
                                        <p:attrNameLst>
                                          <p:attrName>style.visibility</p:attrName>
                                        </p:attrNameLst>
                                      </p:cBhvr>
                                      <p:to>
                                        <p:strVal val="visible"/>
                                      </p:to>
                                    </p:set>
                                    <p:animEffect transition="in" filter="dissolve">
                                      <p:cBhvr>
                                        <p:cTn id="10" dur="500"/>
                                        <p:tgtEl>
                                          <p:spTgt spid="246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8" grpId="0" animBg="1"/>
      <p:bldP spid="246789"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algn="l"/>
            <a:r>
              <a:rPr lang="en-US" sz="5000">
                <a:solidFill>
                  <a:srgbClr val="0000FF"/>
                </a:solidFill>
                <a:latin typeface="Comic Sans MS" pitchFamily="66" charset="0"/>
              </a:rPr>
              <a:t>4. Unusual occurrences</a:t>
            </a:r>
          </a:p>
        </p:txBody>
      </p:sp>
      <p:sp>
        <p:nvSpPr>
          <p:cNvPr id="248835" name="Rectangle 3"/>
          <p:cNvSpPr>
            <a:spLocks noGrp="1" noChangeArrowheads="1"/>
          </p:cNvSpPr>
          <p:nvPr>
            <p:ph type="body" idx="1"/>
          </p:nvPr>
        </p:nvSpPr>
        <p:spPr/>
        <p:txBody>
          <a:bodyPr/>
          <a:lstStyle/>
          <a:p>
            <a:r>
              <a:rPr lang="en-US" sz="3600" b="1">
                <a:solidFill>
                  <a:srgbClr val="00CC00"/>
                </a:solidFill>
                <a:latin typeface="Comic Sans MS" pitchFamily="66" charset="0"/>
              </a:rPr>
              <a:t> </a:t>
            </a:r>
            <a:r>
              <a:rPr lang="en-US" sz="3600" b="1" u="sng">
                <a:solidFill>
                  <a:srgbClr val="FF0000"/>
                </a:solidFill>
                <a:latin typeface="Comic Sans MS" pitchFamily="66" charset="0"/>
              </a:rPr>
              <a:t>Outlier</a:t>
            </a:r>
            <a:r>
              <a:rPr lang="en-US" sz="3600">
                <a:solidFill>
                  <a:srgbClr val="00CC00"/>
                </a:solidFill>
                <a:latin typeface="Comic Sans MS" pitchFamily="66" charset="0"/>
              </a:rPr>
              <a:t> - value that lies away from the rest of the data</a:t>
            </a:r>
          </a:p>
          <a:p>
            <a:endParaRPr lang="en-US" sz="3600">
              <a:solidFill>
                <a:srgbClr val="00CC00"/>
              </a:solidFill>
              <a:latin typeface="Comic Sans MS" pitchFamily="66" charset="0"/>
            </a:endParaRPr>
          </a:p>
          <a:p>
            <a:r>
              <a:rPr lang="en-US" sz="3600">
                <a:solidFill>
                  <a:srgbClr val="00CC00"/>
                </a:solidFill>
                <a:latin typeface="Comic Sans MS" pitchFamily="66" charset="0"/>
              </a:rPr>
              <a:t>Gaps</a:t>
            </a:r>
          </a:p>
          <a:p>
            <a:endParaRPr lang="en-US" sz="3600">
              <a:solidFill>
                <a:srgbClr val="00CC00"/>
              </a:solidFill>
              <a:latin typeface="Comic Sans MS" pitchFamily="66" charset="0"/>
            </a:endParaRPr>
          </a:p>
          <a:p>
            <a:r>
              <a:rPr lang="en-US" sz="3600">
                <a:solidFill>
                  <a:srgbClr val="00CC00"/>
                </a:solidFill>
                <a:latin typeface="Comic Sans MS" pitchFamily="66" charset="0"/>
              </a:rPr>
              <a:t>Clusters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88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88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uiExpand="1" build="p" bldLvl="2" autoUpdateAnimBg="0" advAuto="100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pPr algn="l"/>
            <a:r>
              <a:rPr lang="en-US" sz="5000">
                <a:solidFill>
                  <a:srgbClr val="0000FF"/>
                </a:solidFill>
                <a:latin typeface="Comic Sans MS" pitchFamily="66" charset="0"/>
              </a:rPr>
              <a:t>Bar Chart (continued)</a:t>
            </a:r>
          </a:p>
        </p:txBody>
      </p:sp>
      <p:sp>
        <p:nvSpPr>
          <p:cNvPr id="226307" name="Rectangle 3"/>
          <p:cNvSpPr>
            <a:spLocks noGrp="1" noChangeArrowheads="1"/>
          </p:cNvSpPr>
          <p:nvPr>
            <p:ph type="body" sz="half" idx="1"/>
          </p:nvPr>
        </p:nvSpPr>
        <p:spPr>
          <a:xfrm>
            <a:off x="457200" y="1600200"/>
            <a:ext cx="8153400" cy="4525963"/>
          </a:xfrm>
        </p:spPr>
        <p:txBody>
          <a:bodyPr/>
          <a:lstStyle/>
          <a:p>
            <a:pPr>
              <a:buFontTx/>
              <a:buNone/>
            </a:pPr>
            <a:r>
              <a:rPr lang="en-US">
                <a:solidFill>
                  <a:srgbClr val="00CC00"/>
                </a:solidFill>
                <a:latin typeface="Comic Sans MS" pitchFamily="66" charset="0"/>
              </a:rPr>
              <a:t>What to Look For	</a:t>
            </a:r>
            <a:r>
              <a:rPr lang="en-US">
                <a:latin typeface="Comic Sans MS" pitchFamily="66" charset="0"/>
              </a:rPr>
              <a:t>	 </a:t>
            </a:r>
          </a:p>
          <a:p>
            <a:pPr>
              <a:buFontTx/>
              <a:buNone/>
            </a:pPr>
            <a:r>
              <a:rPr lang="en-US">
                <a:latin typeface="Comic Sans MS" pitchFamily="66" charset="0"/>
              </a:rPr>
              <a:t>		</a:t>
            </a:r>
            <a:r>
              <a:rPr lang="en-US">
                <a:solidFill>
                  <a:srgbClr val="FF0000"/>
                </a:solidFill>
                <a:latin typeface="Comic Sans MS" pitchFamily="66" charset="0"/>
              </a:rPr>
              <a:t>Frequently or infrequently occurring 	categories</a:t>
            </a:r>
          </a:p>
          <a:p>
            <a:pPr>
              <a:buFontTx/>
              <a:buNone/>
            </a:pPr>
            <a:endParaRPr lang="en-US">
              <a:latin typeface="Comic Sans MS" pitchFamily="66" charset="0"/>
            </a:endParaRPr>
          </a:p>
          <a:p>
            <a:pPr>
              <a:buFontTx/>
              <a:buNone/>
            </a:pPr>
            <a:r>
              <a:rPr lang="en-US" sz="2400">
                <a:solidFill>
                  <a:srgbClr val="0000FF"/>
                </a:solidFill>
                <a:latin typeface="Comic Sans MS" pitchFamily="66" charset="0"/>
              </a:rPr>
              <a:t>Collect the following data and then display the data in a bar chart:</a:t>
            </a:r>
          </a:p>
          <a:p>
            <a:pPr>
              <a:buFontTx/>
              <a:buNone/>
            </a:pPr>
            <a:r>
              <a:rPr lang="en-US">
                <a:solidFill>
                  <a:srgbClr val="00CC00"/>
                </a:solidFill>
                <a:latin typeface="Comic Sans MS" pitchFamily="66" charset="0"/>
              </a:rPr>
              <a:t>What is your favorite ice cream flavor?</a:t>
            </a:r>
          </a:p>
          <a:p>
            <a:pPr>
              <a:buFontTx/>
              <a:buNone/>
            </a:pPr>
            <a:endParaRPr lang="en-US" sz="2000">
              <a:solidFill>
                <a:srgbClr val="00CC00"/>
              </a:solidFill>
              <a:latin typeface="Comic Sans MS" pitchFamily="66" charset="0"/>
            </a:endParaRPr>
          </a:p>
          <a:p>
            <a:pPr>
              <a:buFontTx/>
              <a:buNone/>
            </a:pPr>
            <a:r>
              <a:rPr lang="en-US">
                <a:solidFill>
                  <a:srgbClr val="FF0000"/>
                </a:solidFill>
                <a:latin typeface="Comic Sans MS" pitchFamily="66" charset="0"/>
              </a:rPr>
              <a:t>			Vanilla, chocolate, strawberry, 		or other</a:t>
            </a:r>
          </a:p>
        </p:txBody>
      </p:sp>
      <p:pic>
        <p:nvPicPr>
          <p:cNvPr id="226308" name="Picture 4" descr="j0232053"/>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381000" y="5002213"/>
            <a:ext cx="1196975" cy="1855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63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6307">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6307">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630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6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pPr algn="l"/>
            <a:r>
              <a:rPr lang="en-US" sz="6000">
                <a:solidFill>
                  <a:srgbClr val="0000FF"/>
                </a:solidFill>
                <a:latin typeface="Comic Sans MS" pitchFamily="66" charset="0"/>
              </a:rPr>
              <a:t>5. In context</a:t>
            </a:r>
          </a:p>
        </p:txBody>
      </p:sp>
      <p:sp>
        <p:nvSpPr>
          <p:cNvPr id="249859" name="Rectangle 3"/>
          <p:cNvSpPr>
            <a:spLocks noGrp="1" noChangeArrowheads="1"/>
          </p:cNvSpPr>
          <p:nvPr>
            <p:ph type="body" idx="1"/>
          </p:nvPr>
        </p:nvSpPr>
        <p:spPr/>
        <p:txBody>
          <a:bodyPr/>
          <a:lstStyle/>
          <a:p>
            <a:r>
              <a:rPr lang="en-US" sz="3600">
                <a:solidFill>
                  <a:srgbClr val="00CC00"/>
                </a:solidFill>
                <a:latin typeface="Comic Sans MS" pitchFamily="66" charset="0"/>
              </a:rPr>
              <a:t>You must write your answer in reference to the </a:t>
            </a:r>
            <a:r>
              <a:rPr lang="en-US" sz="3600" b="1">
                <a:solidFill>
                  <a:srgbClr val="FF0000"/>
                </a:solidFill>
                <a:latin typeface="Comic Sans MS" pitchFamily="66" charset="0"/>
              </a:rPr>
              <a:t>context</a:t>
            </a:r>
            <a:r>
              <a:rPr lang="en-US" sz="3600">
                <a:solidFill>
                  <a:srgbClr val="00CC00"/>
                </a:solidFill>
                <a:latin typeface="Comic Sans MS" pitchFamily="66" charset="0"/>
              </a:rPr>
              <a:t> in the problem, using correct </a:t>
            </a:r>
            <a:r>
              <a:rPr lang="en-US" sz="3600" b="1">
                <a:solidFill>
                  <a:srgbClr val="FF0000"/>
                </a:solidFill>
                <a:latin typeface="Comic Sans MS" pitchFamily="66" charset="0"/>
              </a:rPr>
              <a:t>statistical vocabulary</a:t>
            </a:r>
            <a:r>
              <a:rPr lang="en-US" sz="3600">
                <a:solidFill>
                  <a:srgbClr val="00CC00"/>
                </a:solidFill>
                <a:latin typeface="Comic Sans MS" pitchFamily="66" charset="0"/>
              </a:rPr>
              <a:t> and using </a:t>
            </a:r>
            <a:r>
              <a:rPr lang="en-US" sz="3600" b="1">
                <a:solidFill>
                  <a:srgbClr val="FF0000"/>
                </a:solidFill>
                <a:latin typeface="Comic Sans MS" pitchFamily="66" charset="0"/>
              </a:rPr>
              <a:t>complete sentences</a:t>
            </a:r>
            <a:r>
              <a:rPr lang="en-US" sz="3600">
                <a:solidFill>
                  <a:srgbClr val="00CC00"/>
                </a:solidFill>
                <a:latin typeface="Comic Sans MS" pitchFamily="66"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pPr algn="l"/>
            <a:r>
              <a:rPr lang="en-US" sz="5000">
                <a:solidFill>
                  <a:srgbClr val="0000FF"/>
                </a:solidFill>
                <a:latin typeface="Comic Sans MS" pitchFamily="66" charset="0"/>
              </a:rPr>
              <a:t>Dotplot (continued)</a:t>
            </a:r>
          </a:p>
        </p:txBody>
      </p:sp>
      <p:sp>
        <p:nvSpPr>
          <p:cNvPr id="252931" name="Rectangle 3"/>
          <p:cNvSpPr>
            <a:spLocks noGrp="1" noChangeArrowheads="1"/>
          </p:cNvSpPr>
          <p:nvPr>
            <p:ph type="body" sz="half" idx="1"/>
          </p:nvPr>
        </p:nvSpPr>
        <p:spPr>
          <a:xfrm>
            <a:off x="457200" y="1600200"/>
            <a:ext cx="8153400" cy="4525963"/>
          </a:xfrm>
        </p:spPr>
        <p:txBody>
          <a:bodyPr/>
          <a:lstStyle/>
          <a:p>
            <a:pPr>
              <a:buFontTx/>
              <a:buNone/>
            </a:pPr>
            <a:r>
              <a:rPr lang="en-US">
                <a:solidFill>
                  <a:srgbClr val="00CC00"/>
                </a:solidFill>
                <a:latin typeface="Comic Sans MS" pitchFamily="66" charset="0"/>
              </a:rPr>
              <a:t>What to Look For	</a:t>
            </a:r>
            <a:r>
              <a:rPr lang="en-US">
                <a:latin typeface="Comic Sans MS" pitchFamily="66" charset="0"/>
              </a:rPr>
              <a:t>	 </a:t>
            </a:r>
          </a:p>
          <a:p>
            <a:pPr lvl="1"/>
            <a:r>
              <a:rPr lang="en-US" sz="2000">
                <a:solidFill>
                  <a:srgbClr val="FF0000"/>
                </a:solidFill>
                <a:latin typeface="Comic Sans MS" pitchFamily="66" charset="0"/>
              </a:rPr>
              <a:t>The representative or typical value</a:t>
            </a:r>
          </a:p>
          <a:p>
            <a:pPr lvl="1"/>
            <a:r>
              <a:rPr lang="en-US" sz="2000">
                <a:solidFill>
                  <a:srgbClr val="FF0000"/>
                </a:solidFill>
                <a:latin typeface="Comic Sans MS" pitchFamily="66" charset="0"/>
              </a:rPr>
              <a:t>The extent to which the data values spread out</a:t>
            </a:r>
          </a:p>
          <a:p>
            <a:pPr lvl="1"/>
            <a:r>
              <a:rPr lang="en-US" sz="2000">
                <a:solidFill>
                  <a:srgbClr val="FF0000"/>
                </a:solidFill>
                <a:latin typeface="Comic Sans MS" pitchFamily="66" charset="0"/>
              </a:rPr>
              <a:t>The nature of the distribution along the number line</a:t>
            </a:r>
          </a:p>
          <a:p>
            <a:pPr lvl="1"/>
            <a:r>
              <a:rPr lang="en-US" sz="2000">
                <a:solidFill>
                  <a:srgbClr val="FF0000"/>
                </a:solidFill>
                <a:latin typeface="Comic Sans MS" pitchFamily="66" charset="0"/>
              </a:rPr>
              <a:t>The presence of unusual values </a:t>
            </a:r>
          </a:p>
          <a:p>
            <a:pPr>
              <a:buFontTx/>
              <a:buNone/>
            </a:pPr>
            <a:endParaRPr lang="en-US">
              <a:latin typeface="Comic Sans MS" pitchFamily="66" charset="0"/>
            </a:endParaRPr>
          </a:p>
          <a:p>
            <a:pPr>
              <a:buFontTx/>
              <a:buNone/>
            </a:pPr>
            <a:r>
              <a:rPr lang="en-US" sz="2000">
                <a:solidFill>
                  <a:srgbClr val="0000FF"/>
                </a:solidFill>
                <a:latin typeface="Comic Sans MS" pitchFamily="66" charset="0"/>
              </a:rPr>
              <a:t>Collect the following data and then display the data in a dotplot:</a:t>
            </a:r>
          </a:p>
          <a:p>
            <a:pPr>
              <a:buFontTx/>
              <a:buNone/>
            </a:pPr>
            <a:r>
              <a:rPr lang="en-US">
                <a:solidFill>
                  <a:srgbClr val="00CC00"/>
                </a:solidFill>
                <a:latin typeface="Comic Sans MS" pitchFamily="66" charset="0"/>
              </a:rPr>
              <a:t>			How many body piercings do you 		have?</a:t>
            </a:r>
          </a:p>
        </p:txBody>
      </p:sp>
      <p:pic>
        <p:nvPicPr>
          <p:cNvPr id="252932" name="Picture 4" descr="MC90043243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495800"/>
            <a:ext cx="1801813" cy="2146300"/>
          </a:xfrm>
          <a:prstGeom prst="rect">
            <a:avLst/>
          </a:prstGeom>
          <a:noFill/>
          <a:extLst>
            <a:ext uri="{909E8E84-426E-40DD-AFC4-6F175D3DCCD1}">
              <a14:hiddenFill xmlns:a14="http://schemas.microsoft.com/office/drawing/2010/main">
                <a:solidFill>
                  <a:srgbClr val="FFFFFF"/>
                </a:solidFill>
              </a14:hiddenFill>
            </a:ext>
          </a:extLst>
        </p:spPr>
      </p:pic>
      <p:sp>
        <p:nvSpPr>
          <p:cNvPr id="252933" name="AutoShape 5"/>
          <p:cNvSpPr>
            <a:spLocks noChangeArrowheads="1"/>
          </p:cNvSpPr>
          <p:nvPr/>
        </p:nvSpPr>
        <p:spPr bwMode="auto">
          <a:xfrm>
            <a:off x="3352800" y="2667000"/>
            <a:ext cx="5257800" cy="1524000"/>
          </a:xfrm>
          <a:prstGeom prst="wedgeRoundRectCallout">
            <a:avLst>
              <a:gd name="adj1" fmla="val -9903"/>
              <a:gd name="adj2" fmla="val 84898"/>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sz="2800"/>
              <a:t>Describe the distribution of the number of body piercings the class has.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ctrTitle"/>
          </p:nvPr>
        </p:nvSpPr>
        <p:spPr/>
        <p:txBody>
          <a:bodyPr/>
          <a:lstStyle/>
          <a:p>
            <a:r>
              <a:rPr lang="en-US" sz="5000">
                <a:solidFill>
                  <a:srgbClr val="0000FF"/>
                </a:solidFill>
                <a:latin typeface="Comic Sans MS" pitchFamily="66" charset="0"/>
              </a:rPr>
              <a:t>Numerical Graphs Continued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algn="l"/>
            <a:r>
              <a:rPr lang="en-US">
                <a:solidFill>
                  <a:srgbClr val="0000FF"/>
                </a:solidFill>
                <a:latin typeface="Comic Sans MS" pitchFamily="66" charset="0"/>
              </a:rPr>
              <a:t>Stem-and-Leaf Displays</a:t>
            </a:r>
          </a:p>
        </p:txBody>
      </p:sp>
      <p:sp>
        <p:nvSpPr>
          <p:cNvPr id="148483" name="Rectangle 3"/>
          <p:cNvSpPr>
            <a:spLocks noGrp="1" noChangeArrowheads="1"/>
          </p:cNvSpPr>
          <p:nvPr>
            <p:ph type="body" idx="1"/>
          </p:nvPr>
        </p:nvSpPr>
        <p:spPr>
          <a:xfrm>
            <a:off x="457200" y="1295400"/>
            <a:ext cx="8229600" cy="5257800"/>
          </a:xfrm>
        </p:spPr>
        <p:txBody>
          <a:bodyPr/>
          <a:lstStyle/>
          <a:p>
            <a:pPr>
              <a:lnSpc>
                <a:spcPct val="80000"/>
              </a:lnSpc>
              <a:buFontTx/>
              <a:buNone/>
            </a:pPr>
            <a:r>
              <a:rPr lang="en-US" sz="3000">
                <a:solidFill>
                  <a:srgbClr val="00CC00"/>
                </a:solidFill>
                <a:latin typeface="Comic Sans MS" pitchFamily="66" charset="0"/>
              </a:rPr>
              <a:t>When to Use		</a:t>
            </a:r>
            <a:r>
              <a:rPr lang="en-US" sz="2400">
                <a:solidFill>
                  <a:srgbClr val="FF0000"/>
                </a:solidFill>
                <a:latin typeface="Comic Sans MS" pitchFamily="66" charset="0"/>
              </a:rPr>
              <a:t>Univariate numerical data</a:t>
            </a:r>
          </a:p>
          <a:p>
            <a:pPr>
              <a:lnSpc>
                <a:spcPct val="80000"/>
              </a:lnSpc>
            </a:pPr>
            <a:endParaRPr lang="en-US" sz="2400">
              <a:solidFill>
                <a:srgbClr val="FF0000"/>
              </a:solidFill>
              <a:latin typeface="Comic Sans MS" pitchFamily="66" charset="0"/>
            </a:endParaRPr>
          </a:p>
          <a:p>
            <a:pPr>
              <a:lnSpc>
                <a:spcPct val="80000"/>
              </a:lnSpc>
              <a:buFontTx/>
              <a:buNone/>
            </a:pPr>
            <a:r>
              <a:rPr lang="en-US" sz="3000">
                <a:solidFill>
                  <a:srgbClr val="00CC00"/>
                </a:solidFill>
                <a:latin typeface="Comic Sans MS" pitchFamily="66" charset="0"/>
              </a:rPr>
              <a:t>How to construct	</a:t>
            </a:r>
          </a:p>
          <a:p>
            <a:pPr lvl="1">
              <a:lnSpc>
                <a:spcPct val="80000"/>
              </a:lnSpc>
            </a:pPr>
            <a:r>
              <a:rPr lang="en-US" sz="2500">
                <a:solidFill>
                  <a:srgbClr val="FF0000"/>
                </a:solidFill>
                <a:latin typeface="Comic Sans MS" pitchFamily="66" charset="0"/>
              </a:rPr>
              <a:t>Select one or more of the leading digits for the stem</a:t>
            </a:r>
          </a:p>
          <a:p>
            <a:pPr lvl="1">
              <a:lnSpc>
                <a:spcPct val="80000"/>
              </a:lnSpc>
            </a:pPr>
            <a:r>
              <a:rPr lang="en-US" sz="2500">
                <a:solidFill>
                  <a:srgbClr val="FF0000"/>
                </a:solidFill>
                <a:latin typeface="Comic Sans MS" pitchFamily="66" charset="0"/>
                <a:cs typeface="Times New Roman" pitchFamily="18" charset="0"/>
              </a:rPr>
              <a:t>List the possible stem values in a vertical column</a:t>
            </a:r>
          </a:p>
          <a:p>
            <a:pPr lvl="1">
              <a:lnSpc>
                <a:spcPct val="80000"/>
              </a:lnSpc>
            </a:pPr>
            <a:r>
              <a:rPr lang="en-US" sz="2500">
                <a:solidFill>
                  <a:srgbClr val="FF0000"/>
                </a:solidFill>
                <a:latin typeface="Comic Sans MS" pitchFamily="66" charset="0"/>
                <a:cs typeface="Times New Roman" pitchFamily="18" charset="0"/>
              </a:rPr>
              <a:t>Record the leaf for each observation beside each corresponding stem value</a:t>
            </a:r>
          </a:p>
          <a:p>
            <a:pPr lvl="1">
              <a:lnSpc>
                <a:spcPct val="80000"/>
              </a:lnSpc>
            </a:pPr>
            <a:r>
              <a:rPr lang="en-US" sz="2500">
                <a:solidFill>
                  <a:srgbClr val="FF0000"/>
                </a:solidFill>
                <a:latin typeface="Comic Sans MS" pitchFamily="66" charset="0"/>
                <a:cs typeface="Times New Roman" pitchFamily="18" charset="0"/>
              </a:rPr>
              <a:t>Indicate the units for stems and leaves in a key or legend</a:t>
            </a:r>
          </a:p>
          <a:p>
            <a:pPr lvl="1">
              <a:lnSpc>
                <a:spcPct val="80000"/>
              </a:lnSpc>
              <a:buFontTx/>
              <a:buNone/>
            </a:pPr>
            <a:endParaRPr lang="en-US" sz="2500" b="1">
              <a:solidFill>
                <a:srgbClr val="FF0000"/>
              </a:solidFill>
              <a:latin typeface="Comic Sans MS" pitchFamily="66" charset="0"/>
            </a:endParaRPr>
          </a:p>
          <a:p>
            <a:pPr>
              <a:lnSpc>
                <a:spcPct val="80000"/>
              </a:lnSpc>
              <a:buFontTx/>
              <a:buNone/>
            </a:pPr>
            <a:r>
              <a:rPr lang="en-US" sz="3000">
                <a:solidFill>
                  <a:srgbClr val="00CC00"/>
                </a:solidFill>
                <a:latin typeface="Comic Sans MS" pitchFamily="66" charset="0"/>
              </a:rPr>
              <a:t>To describe</a:t>
            </a:r>
          </a:p>
          <a:p>
            <a:pPr>
              <a:lnSpc>
                <a:spcPct val="80000"/>
              </a:lnSpc>
              <a:buFontTx/>
              <a:buNone/>
            </a:pPr>
            <a:r>
              <a:rPr lang="en-US" sz="2500">
                <a:latin typeface="Comic Sans MS" pitchFamily="66" charset="0"/>
              </a:rPr>
              <a:t> 	</a:t>
            </a:r>
            <a:r>
              <a:rPr lang="en-US" sz="2500">
                <a:solidFill>
                  <a:srgbClr val="FF0000"/>
                </a:solidFill>
                <a:latin typeface="Comic Sans MS" pitchFamily="66" charset="0"/>
              </a:rPr>
              <a:t>– </a:t>
            </a:r>
            <a:r>
              <a:rPr lang="en-US" sz="2500">
                <a:solidFill>
                  <a:srgbClr val="FF0000"/>
                </a:solidFill>
                <a:latin typeface="Comic Sans MS" pitchFamily="66" charset="0"/>
                <a:cs typeface="Times New Roman" pitchFamily="18" charset="0"/>
              </a:rPr>
              <a:t>comment</a:t>
            </a:r>
            <a:r>
              <a:rPr lang="en-US" sz="2500">
                <a:solidFill>
                  <a:srgbClr val="FF0000"/>
                </a:solidFill>
                <a:latin typeface="Comic Sans MS" pitchFamily="66" charset="0"/>
              </a:rPr>
              <a:t> on the center, spread, and shape of the distribution and if there are any unusual features</a:t>
            </a:r>
            <a:endParaRPr lang="en-US" sz="2500"/>
          </a:p>
        </p:txBody>
      </p:sp>
      <p:sp>
        <p:nvSpPr>
          <p:cNvPr id="148484" name="AutoShape 4"/>
          <p:cNvSpPr>
            <a:spLocks noChangeArrowheads="1"/>
          </p:cNvSpPr>
          <p:nvPr/>
        </p:nvSpPr>
        <p:spPr bwMode="auto">
          <a:xfrm>
            <a:off x="228600" y="2209800"/>
            <a:ext cx="8382000" cy="2209800"/>
          </a:xfrm>
          <a:prstGeom prst="wedgeRoundRectCallout">
            <a:avLst>
              <a:gd name="adj1" fmla="val -8694"/>
              <a:gd name="adj2" fmla="val -94611"/>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t>Each number is split into two parts:</a:t>
            </a:r>
          </a:p>
          <a:p>
            <a:pPr algn="ctr" eaLnBrk="0" hangingPunct="0">
              <a:lnSpc>
                <a:spcPct val="100000"/>
              </a:lnSpc>
              <a:spcBef>
                <a:spcPct val="0"/>
              </a:spcBef>
            </a:pPr>
            <a:endParaRPr lang="en-US" sz="2800" b="1"/>
          </a:p>
          <a:p>
            <a:pPr algn="ctr" eaLnBrk="0" hangingPunct="0">
              <a:lnSpc>
                <a:spcPct val="100000"/>
              </a:lnSpc>
              <a:spcBef>
                <a:spcPct val="0"/>
              </a:spcBef>
            </a:pPr>
            <a:r>
              <a:rPr lang="en-US" sz="2800" b="1"/>
              <a:t>Stem – consists of the first digit(s)</a:t>
            </a:r>
          </a:p>
          <a:p>
            <a:pPr algn="ctr" eaLnBrk="0" hangingPunct="0">
              <a:lnSpc>
                <a:spcPct val="100000"/>
              </a:lnSpc>
              <a:spcBef>
                <a:spcPct val="0"/>
              </a:spcBef>
            </a:pPr>
            <a:r>
              <a:rPr lang="en-US" sz="2800" b="1"/>
              <a:t>Leaf - </a:t>
            </a:r>
            <a:r>
              <a:rPr lang="en-US"/>
              <a:t>consists of the final digit(s)</a:t>
            </a:r>
          </a:p>
        </p:txBody>
      </p:sp>
      <p:sp>
        <p:nvSpPr>
          <p:cNvPr id="148485" name="AutoShape 5"/>
          <p:cNvSpPr>
            <a:spLocks noChangeArrowheads="1"/>
          </p:cNvSpPr>
          <p:nvPr/>
        </p:nvSpPr>
        <p:spPr bwMode="auto">
          <a:xfrm>
            <a:off x="5181600" y="3124200"/>
            <a:ext cx="3657600" cy="3200400"/>
          </a:xfrm>
          <a:prstGeom prst="wedgeRoundRectCallout">
            <a:avLst>
              <a:gd name="adj1" fmla="val -57074"/>
              <a:gd name="adj2" fmla="val -97421"/>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Use for small to moderate sized data sets.  Doesn’t work well for large data sets.  </a:t>
            </a:r>
            <a:endParaRPr lang="en-US" sz="2800" b="1">
              <a:solidFill>
                <a:srgbClr val="FFFF00"/>
              </a:solidFill>
              <a:effectLst>
                <a:outerShdw blurRad="38100" dist="38100" dir="2700000" algn="tl">
                  <a:srgbClr val="000000"/>
                </a:outerShdw>
              </a:effectLst>
            </a:endParaRPr>
          </a:p>
        </p:txBody>
      </p:sp>
      <p:sp>
        <p:nvSpPr>
          <p:cNvPr id="148486" name="AutoShape 6"/>
          <p:cNvSpPr>
            <a:spLocks noChangeArrowheads="1"/>
          </p:cNvSpPr>
          <p:nvPr/>
        </p:nvSpPr>
        <p:spPr bwMode="auto">
          <a:xfrm>
            <a:off x="5486400" y="4191000"/>
            <a:ext cx="3657600" cy="1981200"/>
          </a:xfrm>
          <a:prstGeom prst="wedgeRoundRectCallout">
            <a:avLst>
              <a:gd name="adj1" fmla="val -73741"/>
              <a:gd name="adj2" fmla="val -62097"/>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Be sure to list every stem from the smallest to the largest value  </a:t>
            </a:r>
            <a:endParaRPr lang="en-US" sz="2800" b="1">
              <a:solidFill>
                <a:srgbClr val="FFFF00"/>
              </a:solidFill>
              <a:effectLst>
                <a:outerShdw blurRad="38100" dist="38100" dir="2700000" algn="tl">
                  <a:srgbClr val="000000"/>
                </a:outerShdw>
              </a:effectLst>
            </a:endParaRPr>
          </a:p>
        </p:txBody>
      </p:sp>
      <p:sp>
        <p:nvSpPr>
          <p:cNvPr id="148487" name="AutoShape 7"/>
          <p:cNvSpPr>
            <a:spLocks noChangeArrowheads="1"/>
          </p:cNvSpPr>
          <p:nvPr/>
        </p:nvSpPr>
        <p:spPr bwMode="auto">
          <a:xfrm>
            <a:off x="3886200" y="4572000"/>
            <a:ext cx="5257800" cy="2286000"/>
          </a:xfrm>
          <a:prstGeom prst="wedgeRoundRectCallout">
            <a:avLst>
              <a:gd name="adj1" fmla="val -53051"/>
              <a:gd name="adj2" fmla="val -66389"/>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If you have a long lists of leaves behind a few stems, you can split stems in order to spread out the distribution. </a:t>
            </a:r>
            <a:endParaRPr lang="en-US" sz="2800" b="1">
              <a:solidFill>
                <a:srgbClr val="FFFF00"/>
              </a:solidFill>
              <a:effectLst>
                <a:outerShdw blurRad="38100" dist="38100" dir="2700000" algn="tl">
                  <a:srgbClr val="000000"/>
                </a:outerShdw>
              </a:effectLst>
            </a:endParaRPr>
          </a:p>
        </p:txBody>
      </p:sp>
      <p:sp>
        <p:nvSpPr>
          <p:cNvPr id="148488" name="AutoShape 8"/>
          <p:cNvSpPr>
            <a:spLocks noChangeArrowheads="1"/>
          </p:cNvSpPr>
          <p:nvPr/>
        </p:nvSpPr>
        <p:spPr bwMode="auto">
          <a:xfrm>
            <a:off x="381000" y="2362200"/>
            <a:ext cx="8382000" cy="1219200"/>
          </a:xfrm>
          <a:prstGeom prst="wedgeRoundRectCallout">
            <a:avLst>
              <a:gd name="adj1" fmla="val -8694"/>
              <a:gd name="adj2" fmla="val -130861"/>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t>Can also create comparative stem-and-leaf displays</a:t>
            </a:r>
            <a:endParaRPr lang="en-US"/>
          </a:p>
        </p:txBody>
      </p:sp>
      <p:sp>
        <p:nvSpPr>
          <p:cNvPr id="148490" name="AutoShape 10"/>
          <p:cNvSpPr>
            <a:spLocks noChangeArrowheads="1"/>
          </p:cNvSpPr>
          <p:nvPr/>
        </p:nvSpPr>
        <p:spPr bwMode="auto">
          <a:xfrm>
            <a:off x="533400" y="2590800"/>
            <a:ext cx="8382000" cy="1752600"/>
          </a:xfrm>
          <a:prstGeom prst="wedgeRoundRectCallout">
            <a:avLst>
              <a:gd name="adj1" fmla="val -4375"/>
              <a:gd name="adj2" fmla="val -116940"/>
              <a:gd name="adj3" fmla="val 16667"/>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500" b="1">
                <a:solidFill>
                  <a:srgbClr val="FFFF00"/>
                </a:solidFill>
                <a:latin typeface="Times New Roman" pitchFamily="18" charset="0"/>
              </a:rPr>
              <a:t>Remember the data set collected in Chapter 1 – how many piercings do you have?  Would a stem-and-leaf display be a good graph for this distribution?  Why or why not?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4"/>
                                        </p:tgtEl>
                                        <p:attrNameLst>
                                          <p:attrName>style.visibility</p:attrName>
                                        </p:attrNameLst>
                                      </p:cBhvr>
                                      <p:to>
                                        <p:strVal val="visible"/>
                                      </p:to>
                                    </p:set>
                                  </p:childTnLst>
                                  <p:subTnLst>
                                    <p:set>
                                      <p:cBhvr override="childStyle">
                                        <p:cTn dur="1" fill="hold" display="0" masterRel="nextClick" afterEffect="1"/>
                                        <p:tgtEl>
                                          <p:spTgt spid="148484"/>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8483">
                                            <p:txEl>
                                              <p:pRg st="0" end="0"/>
                                            </p:txEl>
                                          </p:spTgt>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48485"/>
                                        </p:tgtEl>
                                        <p:attrNameLst>
                                          <p:attrName>style.visibility</p:attrName>
                                        </p:attrNameLst>
                                      </p:cBhvr>
                                      <p:to>
                                        <p:strVal val="visible"/>
                                      </p:to>
                                    </p:set>
                                  </p:childTnLst>
                                  <p:subTnLst>
                                    <p:set>
                                      <p:cBhvr override="childStyle">
                                        <p:cTn dur="1" fill="hold" display="0" masterRel="nextClick" afterEffect="1"/>
                                        <p:tgtEl>
                                          <p:spTgt spid="148485"/>
                                        </p:tgtEl>
                                        <p:attrNameLst>
                                          <p:attrName>style.visibility</p:attrName>
                                        </p:attrNameLst>
                                      </p:cBhvr>
                                      <p:to>
                                        <p:strVal val="hidden"/>
                                      </p:to>
                                    </p:set>
                                  </p:sub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148483">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48483">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148483">
                                            <p:txEl>
                                              <p:pRg st="4" end="4"/>
                                            </p:txEl>
                                          </p:spTgt>
                                        </p:tgtEl>
                                        <p:attrNameLst>
                                          <p:attrName>style.visibility</p:attrName>
                                        </p:attrNameLst>
                                      </p:cBhvr>
                                      <p:to>
                                        <p:strVal val="visible"/>
                                      </p:to>
                                    </p:set>
                                  </p:childTnLst>
                                </p:cTn>
                              </p:par>
                            </p:childTnLst>
                          </p:cTn>
                        </p:par>
                        <p:par>
                          <p:cTn id="26" fill="hold" nodeType="afterGroup">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148486"/>
                                        </p:tgtEl>
                                        <p:attrNameLst>
                                          <p:attrName>style.visibility</p:attrName>
                                        </p:attrNameLst>
                                      </p:cBhvr>
                                      <p:to>
                                        <p:strVal val="visible"/>
                                      </p:to>
                                    </p:set>
                                  </p:childTnLst>
                                  <p:subTnLst>
                                    <p:set>
                                      <p:cBhvr override="childStyle">
                                        <p:cTn dur="1" fill="hold" display="0" masterRel="nextClick" afterEffect="1"/>
                                        <p:tgtEl>
                                          <p:spTgt spid="148486"/>
                                        </p:tgtEl>
                                        <p:attrNameLst>
                                          <p:attrName>style.visibility</p:attrName>
                                        </p:attrNameLst>
                                      </p:cBhvr>
                                      <p:to>
                                        <p:strVal val="hidden"/>
                                      </p:to>
                                    </p:set>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48483">
                                            <p:txEl>
                                              <p:pRg st="5" end="5"/>
                                            </p:txEl>
                                          </p:spTgt>
                                        </p:tgtEl>
                                        <p:attrNameLst>
                                          <p:attrName>style.visibility</p:attrName>
                                        </p:attrNameLst>
                                      </p:cBhvr>
                                      <p:to>
                                        <p:strVal val="visible"/>
                                      </p:to>
                                    </p:set>
                                  </p:childTnLst>
                                </p:cTn>
                              </p:par>
                            </p:childTnLst>
                          </p:cTn>
                        </p:par>
                        <p:par>
                          <p:cTn id="33" fill="hold" nodeType="afterGroup">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148487"/>
                                        </p:tgtEl>
                                        <p:attrNameLst>
                                          <p:attrName>style.visibility</p:attrName>
                                        </p:attrNameLst>
                                      </p:cBhvr>
                                      <p:to>
                                        <p:strVal val="visible"/>
                                      </p:to>
                                    </p:set>
                                  </p:childTnLst>
                                  <p:subTnLst>
                                    <p:set>
                                      <p:cBhvr override="childStyle">
                                        <p:cTn dur="1" fill="hold" display="0" masterRel="nextClick" afterEffect="1"/>
                                        <p:tgtEl>
                                          <p:spTgt spid="148487"/>
                                        </p:tgtEl>
                                        <p:attrNameLst>
                                          <p:attrName>style.visibility</p:attrName>
                                        </p:attrNameLst>
                                      </p:cBhvr>
                                      <p:to>
                                        <p:strVal val="hidden"/>
                                      </p:to>
                                    </p:set>
                                  </p:sub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148483">
                                            <p:txEl>
                                              <p:pRg st="6" end="6"/>
                                            </p:txEl>
                                          </p:spTgt>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148483">
                                            <p:txEl>
                                              <p:pRg st="8" end="8"/>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48483">
                                            <p:txEl>
                                              <p:pRg st="9" end="9"/>
                                            </p:txEl>
                                          </p:spTgt>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48488"/>
                                        </p:tgtEl>
                                        <p:attrNameLst>
                                          <p:attrName>style.visibility</p:attrName>
                                        </p:attrNameLst>
                                      </p:cBhvr>
                                      <p:to>
                                        <p:strVal val="visible"/>
                                      </p:to>
                                    </p:set>
                                  </p:childTnLst>
                                  <p:subTnLst>
                                    <p:set>
                                      <p:cBhvr override="childStyle">
                                        <p:cTn dur="1" fill="hold" display="0" masterRel="nextClick" afterEffect="1"/>
                                        <p:tgtEl>
                                          <p:spTgt spid="148488"/>
                                        </p:tgtEl>
                                        <p:attrNameLst>
                                          <p:attrName>style.visibility</p:attrName>
                                        </p:attrNameLst>
                                      </p:cBhvr>
                                      <p:to>
                                        <p:strVal val="hidden"/>
                                      </p:to>
                                    </p:set>
                                  </p:sub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48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animBg="1"/>
      <p:bldP spid="148485" grpId="0" animBg="1"/>
      <p:bldP spid="148486" grpId="0" animBg="1"/>
      <p:bldP spid="148487" grpId="0" animBg="1"/>
      <p:bldP spid="148488" grpId="0" animBg="1"/>
      <p:bldP spid="14849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381000" y="457200"/>
            <a:ext cx="8458200" cy="299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00000"/>
              </a:lnSpc>
              <a:spcBef>
                <a:spcPct val="50000"/>
              </a:spcBef>
            </a:pPr>
            <a:r>
              <a:rPr lang="en-US" sz="2800"/>
              <a:t>The following data are price per ounce for various brands of different brands of dandruff shampoo at a local grocery store.</a:t>
            </a:r>
          </a:p>
          <a:p>
            <a:pPr eaLnBrk="0" hangingPunct="0">
              <a:lnSpc>
                <a:spcPct val="100000"/>
              </a:lnSpc>
              <a:spcBef>
                <a:spcPct val="50000"/>
              </a:spcBef>
            </a:pPr>
            <a:r>
              <a:rPr lang="en-US" sz="2800"/>
              <a:t>0.32	0.21	0.29	0.54	0.17	0.28	0.36	0.23</a:t>
            </a:r>
          </a:p>
          <a:p>
            <a:pPr eaLnBrk="0" hangingPunct="0">
              <a:lnSpc>
                <a:spcPct val="100000"/>
              </a:lnSpc>
              <a:spcBef>
                <a:spcPct val="50000"/>
              </a:spcBef>
            </a:pPr>
            <a:endParaRPr lang="en-US" sz="1500"/>
          </a:p>
          <a:p>
            <a:pPr eaLnBrk="0" hangingPunct="0">
              <a:lnSpc>
                <a:spcPct val="100000"/>
              </a:lnSpc>
              <a:spcBef>
                <a:spcPct val="50000"/>
              </a:spcBef>
            </a:pPr>
            <a:r>
              <a:rPr lang="en-US" sz="2800"/>
              <a:t>Create a stem-and-leaf display with this data?  </a:t>
            </a:r>
          </a:p>
        </p:txBody>
      </p:sp>
      <p:graphicFrame>
        <p:nvGraphicFramePr>
          <p:cNvPr id="129130" name="Group 106"/>
          <p:cNvGraphicFramePr>
            <a:graphicFrameLocks noGrp="1"/>
          </p:cNvGraphicFramePr>
          <p:nvPr/>
        </p:nvGraphicFramePr>
        <p:xfrm>
          <a:off x="533400" y="3581400"/>
          <a:ext cx="4114800" cy="2954339"/>
        </p:xfrm>
        <a:graphic>
          <a:graphicData uri="http://schemas.openxmlformats.org/drawingml/2006/table">
            <a:tbl>
              <a:tblPr/>
              <a:tblGrid>
                <a:gridCol w="10668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00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Comic Sans MS" pitchFamily="66" charset="0"/>
                        </a:rPr>
                        <a:t>Stem</a:t>
                      </a:r>
                    </a:p>
                  </a:txBody>
                  <a:tcPr horzOverflow="overflow">
                    <a:lnL cap="flat">
                      <a:noFill/>
                    </a:lnL>
                    <a:lnR w="12700" cap="flat" cmpd="sng" algn="ctr">
                      <a:solidFill>
                        <a:srgbClr val="0000FF"/>
                      </a:solidFill>
                      <a:prstDash val="solid"/>
                      <a:round/>
                      <a:headEnd type="none" w="med" len="med"/>
                      <a:tailEnd type="none" w="med" len="med"/>
                    </a:lnR>
                    <a:lnT cap="flat">
                      <a:noFill/>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Comic Sans MS" pitchFamily="66" charset="0"/>
                        </a:rPr>
                        <a:t>Leaf</a:t>
                      </a:r>
                    </a:p>
                  </a:txBody>
                  <a:tcPr horzOverflow="overflow">
                    <a:lnL w="12700" cap="flat" cmpd="sng" algn="ctr">
                      <a:solidFill>
                        <a:srgbClr val="0000FF"/>
                      </a:solidFill>
                      <a:prstDash val="solid"/>
                      <a:round/>
                      <a:headEnd type="none" w="med" len="med"/>
                      <a:tailEnd type="none" w="med" len="med"/>
                    </a:lnL>
                    <a:lnR cap="flat">
                      <a:noFill/>
                    </a:lnR>
                    <a:lnT cap="flat">
                      <a:noFill/>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8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Comic Sans MS" pitchFamily="66" charset="0"/>
                        </a:rPr>
                        <a:t>1</a:t>
                      </a:r>
                    </a:p>
                  </a:txBody>
                  <a:tcPr horzOverflow="overflow">
                    <a:lnL cap="flat">
                      <a:noFill/>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Comic Sans MS" pitchFamily="66" charset="0"/>
                      </a:endParaRPr>
                    </a:p>
                  </a:txBody>
                  <a:tcPr horzOverflow="overflow">
                    <a:lnL w="12700" cap="flat" cmpd="sng" algn="ctr">
                      <a:solidFill>
                        <a:srgbClr val="0000FF"/>
                      </a:solidFill>
                      <a:prstDash val="solid"/>
                      <a:round/>
                      <a:headEnd type="none" w="med" len="med"/>
                      <a:tailEnd type="none" w="med" len="med"/>
                    </a:lnL>
                    <a:lnR cap="flat">
                      <a:noFill/>
                    </a:lnR>
                    <a:lnT w="12700" cap="flat" cmpd="sng" algn="ctr">
                      <a:solidFill>
                        <a:srgbClr val="0000FF"/>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00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Comic Sans MS" pitchFamily="66" charset="0"/>
                        </a:rPr>
                        <a:t>2</a:t>
                      </a:r>
                    </a:p>
                  </a:txBody>
                  <a:tcPr horzOverflow="overflow">
                    <a:lnL cap="flat">
                      <a:noFill/>
                    </a:lnL>
                    <a:lnR w="12700" cap="flat" cmpd="sng" algn="ctr">
                      <a:solidFill>
                        <a:srgbClr val="0000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Comic Sans MS" pitchFamily="66" charset="0"/>
                      </a:endParaRPr>
                    </a:p>
                  </a:txBody>
                  <a:tcPr horzOverflow="overflow">
                    <a:lnL w="12700" cap="flat" cmpd="sng" algn="ctr">
                      <a:solidFill>
                        <a:srgbClr val="0000FF"/>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00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Comic Sans MS" pitchFamily="66" charset="0"/>
                        </a:rPr>
                        <a:t>3</a:t>
                      </a:r>
                    </a:p>
                  </a:txBody>
                  <a:tcPr horzOverflow="overflow">
                    <a:lnL cap="flat">
                      <a:noFill/>
                    </a:lnL>
                    <a:lnR w="12700" cap="flat" cmpd="sng" algn="ctr">
                      <a:solidFill>
                        <a:srgbClr val="0000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Comic Sans MS" pitchFamily="66" charset="0"/>
                      </a:endParaRPr>
                    </a:p>
                  </a:txBody>
                  <a:tcPr horzOverflow="overflow">
                    <a:lnL w="12700" cap="flat" cmpd="sng" algn="ctr">
                      <a:solidFill>
                        <a:srgbClr val="0000FF"/>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98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Comic Sans MS" pitchFamily="66" charset="0"/>
                        </a:rPr>
                        <a:t>4</a:t>
                      </a:r>
                    </a:p>
                  </a:txBody>
                  <a:tcPr horzOverflow="overflow">
                    <a:lnL cap="flat">
                      <a:noFill/>
                    </a:lnL>
                    <a:lnR w="12700" cap="flat" cmpd="sng" algn="ctr">
                      <a:solidFill>
                        <a:srgbClr val="0000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Comic Sans MS" pitchFamily="66" charset="0"/>
                      </a:endParaRPr>
                    </a:p>
                  </a:txBody>
                  <a:tcPr horzOverflow="overflow">
                    <a:lnL w="12700" cap="flat" cmpd="sng" algn="ctr">
                      <a:solidFill>
                        <a:srgbClr val="0000FF"/>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98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Comic Sans MS" pitchFamily="66" charset="0"/>
                        </a:rPr>
                        <a:t>5</a:t>
                      </a:r>
                    </a:p>
                  </a:txBody>
                  <a:tcPr horzOverflow="overflow">
                    <a:lnL cap="flat">
                      <a:noFill/>
                    </a:lnL>
                    <a:lnR w="12700" cap="flat" cmpd="sng" algn="ctr">
                      <a:solidFill>
                        <a:srgbClr val="0000FF"/>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Comic Sans MS" pitchFamily="66" charset="0"/>
                      </a:endParaRPr>
                    </a:p>
                  </a:txBody>
                  <a:tcPr horzOverflow="overflow">
                    <a:lnL w="12700" cap="flat" cmpd="sng" algn="ctr">
                      <a:solidFill>
                        <a:srgbClr val="0000FF"/>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29114" name="AutoShape 90"/>
          <p:cNvSpPr>
            <a:spLocks noChangeArrowheads="1"/>
          </p:cNvSpPr>
          <p:nvPr/>
        </p:nvSpPr>
        <p:spPr bwMode="auto">
          <a:xfrm>
            <a:off x="4724400" y="3276600"/>
            <a:ext cx="3657600" cy="1676400"/>
          </a:xfrm>
          <a:prstGeom prst="wedgeRoundRectCallout">
            <a:avLst>
              <a:gd name="adj1" fmla="val -55250"/>
              <a:gd name="adj2" fmla="val -102653"/>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What would an appropriate stem be?  </a:t>
            </a:r>
            <a:endParaRPr lang="en-US" sz="2800" b="1">
              <a:solidFill>
                <a:srgbClr val="FFFF00"/>
              </a:solidFill>
              <a:effectLst>
                <a:outerShdw blurRad="38100" dist="38100" dir="2700000" algn="tl">
                  <a:srgbClr val="000000"/>
                </a:outerShdw>
              </a:effectLst>
            </a:endParaRPr>
          </a:p>
        </p:txBody>
      </p:sp>
      <p:sp>
        <p:nvSpPr>
          <p:cNvPr id="129115" name="AutoShape 91"/>
          <p:cNvSpPr>
            <a:spLocks noChangeArrowheads="1"/>
          </p:cNvSpPr>
          <p:nvPr/>
        </p:nvSpPr>
        <p:spPr bwMode="auto">
          <a:xfrm>
            <a:off x="4876800" y="3429000"/>
            <a:ext cx="3657600" cy="1219200"/>
          </a:xfrm>
          <a:prstGeom prst="wedgeRoundRectCallout">
            <a:avLst>
              <a:gd name="adj1" fmla="val -68361"/>
              <a:gd name="adj2" fmla="val 29949"/>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List the stems vertically  </a:t>
            </a:r>
            <a:endParaRPr lang="en-US" sz="2800" b="1">
              <a:solidFill>
                <a:srgbClr val="FFFF00"/>
              </a:solidFill>
              <a:effectLst>
                <a:outerShdw blurRad="38100" dist="38100" dir="2700000" algn="tl">
                  <a:srgbClr val="000000"/>
                </a:outerShdw>
              </a:effectLst>
            </a:endParaRPr>
          </a:p>
        </p:txBody>
      </p:sp>
      <p:sp>
        <p:nvSpPr>
          <p:cNvPr id="129116" name="AutoShape 92"/>
          <p:cNvSpPr>
            <a:spLocks noChangeArrowheads="1"/>
          </p:cNvSpPr>
          <p:nvPr/>
        </p:nvSpPr>
        <p:spPr bwMode="auto">
          <a:xfrm>
            <a:off x="3962400" y="3429000"/>
            <a:ext cx="4572000" cy="1447800"/>
          </a:xfrm>
          <a:prstGeom prst="wedgeRoundRectCallout">
            <a:avLst>
              <a:gd name="adj1" fmla="val -109134"/>
              <a:gd name="adj2" fmla="val -122042"/>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For the observation of “0.32”, write the 2 behind the “3” stem.  </a:t>
            </a:r>
            <a:endParaRPr lang="en-US" sz="2800" b="1">
              <a:solidFill>
                <a:srgbClr val="FFFF00"/>
              </a:solidFill>
              <a:effectLst>
                <a:outerShdw blurRad="38100" dist="38100" dir="2700000" algn="tl">
                  <a:srgbClr val="000000"/>
                </a:outerShdw>
              </a:effectLst>
            </a:endParaRPr>
          </a:p>
        </p:txBody>
      </p:sp>
      <p:sp>
        <p:nvSpPr>
          <p:cNvPr id="129117" name="Line 93"/>
          <p:cNvSpPr>
            <a:spLocks noChangeShapeType="1"/>
          </p:cNvSpPr>
          <p:nvPr/>
        </p:nvSpPr>
        <p:spPr bwMode="auto">
          <a:xfrm>
            <a:off x="1143000" y="2400300"/>
            <a:ext cx="457200" cy="28194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118" name="Text Box 94"/>
          <p:cNvSpPr txBox="1">
            <a:spLocks noChangeArrowheads="1"/>
          </p:cNvSpPr>
          <p:nvPr/>
        </p:nvSpPr>
        <p:spPr bwMode="auto">
          <a:xfrm>
            <a:off x="1600200" y="5105400"/>
            <a:ext cx="6858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400">
                <a:solidFill>
                  <a:srgbClr val="0000FF"/>
                </a:solidFill>
                <a:latin typeface="Comic Sans MS" pitchFamily="66" charset="0"/>
              </a:rPr>
              <a:t>2</a:t>
            </a:r>
          </a:p>
        </p:txBody>
      </p:sp>
      <p:sp>
        <p:nvSpPr>
          <p:cNvPr id="129119" name="AutoShape 95"/>
          <p:cNvSpPr>
            <a:spLocks noChangeArrowheads="1"/>
          </p:cNvSpPr>
          <p:nvPr/>
        </p:nvSpPr>
        <p:spPr bwMode="auto">
          <a:xfrm>
            <a:off x="4114800" y="3581400"/>
            <a:ext cx="4572000" cy="1447800"/>
          </a:xfrm>
          <a:prstGeom prst="wedgeRoundRectCallout">
            <a:avLst>
              <a:gd name="adj1" fmla="val -61667"/>
              <a:gd name="adj2" fmla="val -121491"/>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Continue recording each leaf with the corresponding stem  </a:t>
            </a:r>
            <a:endParaRPr lang="en-US" sz="2800" b="1">
              <a:solidFill>
                <a:srgbClr val="FFFF00"/>
              </a:solidFill>
              <a:effectLst>
                <a:outerShdw blurRad="38100" dist="38100" dir="2700000" algn="tl">
                  <a:srgbClr val="000000"/>
                </a:outerShdw>
              </a:effectLst>
            </a:endParaRPr>
          </a:p>
        </p:txBody>
      </p:sp>
      <p:sp>
        <p:nvSpPr>
          <p:cNvPr id="129120" name="Line 96"/>
          <p:cNvSpPr>
            <a:spLocks noChangeShapeType="1"/>
          </p:cNvSpPr>
          <p:nvPr/>
        </p:nvSpPr>
        <p:spPr bwMode="auto">
          <a:xfrm flipH="1">
            <a:off x="1905000" y="2400300"/>
            <a:ext cx="22225" cy="22098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121" name="Text Box 97"/>
          <p:cNvSpPr txBox="1">
            <a:spLocks noChangeArrowheads="1"/>
          </p:cNvSpPr>
          <p:nvPr/>
        </p:nvSpPr>
        <p:spPr bwMode="auto">
          <a:xfrm>
            <a:off x="1600200" y="4648200"/>
            <a:ext cx="76676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400">
                <a:solidFill>
                  <a:srgbClr val="0000FF"/>
                </a:solidFill>
                <a:latin typeface="Comic Sans MS" pitchFamily="66" charset="0"/>
              </a:rPr>
              <a:t>1</a:t>
            </a:r>
          </a:p>
        </p:txBody>
      </p:sp>
      <p:sp>
        <p:nvSpPr>
          <p:cNvPr id="129122" name="Line 98"/>
          <p:cNvSpPr>
            <a:spLocks noChangeShapeType="1"/>
          </p:cNvSpPr>
          <p:nvPr/>
        </p:nvSpPr>
        <p:spPr bwMode="auto">
          <a:xfrm flipH="1">
            <a:off x="2362200" y="2400300"/>
            <a:ext cx="533400" cy="21336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123" name="Text Box 99"/>
          <p:cNvSpPr txBox="1">
            <a:spLocks noChangeArrowheads="1"/>
          </p:cNvSpPr>
          <p:nvPr/>
        </p:nvSpPr>
        <p:spPr bwMode="auto">
          <a:xfrm>
            <a:off x="2019300" y="4648200"/>
            <a:ext cx="6858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400">
                <a:solidFill>
                  <a:srgbClr val="0000FF"/>
                </a:solidFill>
                <a:latin typeface="Comic Sans MS" pitchFamily="66" charset="0"/>
              </a:rPr>
              <a:t>9</a:t>
            </a:r>
          </a:p>
        </p:txBody>
      </p:sp>
      <p:sp>
        <p:nvSpPr>
          <p:cNvPr id="129124" name="Line 100"/>
          <p:cNvSpPr>
            <a:spLocks noChangeShapeType="1"/>
          </p:cNvSpPr>
          <p:nvPr/>
        </p:nvSpPr>
        <p:spPr bwMode="auto">
          <a:xfrm flipH="1">
            <a:off x="2057400" y="2400300"/>
            <a:ext cx="1828800" cy="36576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125" name="Text Box 101"/>
          <p:cNvSpPr txBox="1">
            <a:spLocks noChangeArrowheads="1"/>
          </p:cNvSpPr>
          <p:nvPr/>
        </p:nvSpPr>
        <p:spPr bwMode="auto">
          <a:xfrm>
            <a:off x="1600200" y="6119813"/>
            <a:ext cx="68580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400">
                <a:solidFill>
                  <a:srgbClr val="0000FF"/>
                </a:solidFill>
                <a:latin typeface="Comic Sans MS" pitchFamily="66" charset="0"/>
              </a:rPr>
              <a:t>4</a:t>
            </a:r>
          </a:p>
        </p:txBody>
      </p:sp>
      <p:sp>
        <p:nvSpPr>
          <p:cNvPr id="129126" name="Line 102"/>
          <p:cNvSpPr>
            <a:spLocks noChangeShapeType="1"/>
          </p:cNvSpPr>
          <p:nvPr/>
        </p:nvSpPr>
        <p:spPr bwMode="auto">
          <a:xfrm flipH="1">
            <a:off x="2209800" y="2400300"/>
            <a:ext cx="2362200" cy="18288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127" name="Text Box 103"/>
          <p:cNvSpPr txBox="1">
            <a:spLocks noChangeArrowheads="1"/>
          </p:cNvSpPr>
          <p:nvPr/>
        </p:nvSpPr>
        <p:spPr bwMode="auto">
          <a:xfrm>
            <a:off x="1600200" y="4114800"/>
            <a:ext cx="6858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400">
                <a:solidFill>
                  <a:srgbClr val="0000FF"/>
                </a:solidFill>
                <a:latin typeface="Comic Sans MS" pitchFamily="66" charset="0"/>
              </a:rPr>
              <a:t>7</a:t>
            </a:r>
          </a:p>
        </p:txBody>
      </p:sp>
      <p:sp>
        <p:nvSpPr>
          <p:cNvPr id="129128" name="Line 104"/>
          <p:cNvSpPr>
            <a:spLocks noChangeShapeType="1"/>
          </p:cNvSpPr>
          <p:nvPr/>
        </p:nvSpPr>
        <p:spPr bwMode="auto">
          <a:xfrm flipH="1">
            <a:off x="2743200" y="2400300"/>
            <a:ext cx="2895600" cy="22860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129" name="Text Box 105"/>
          <p:cNvSpPr txBox="1">
            <a:spLocks noChangeArrowheads="1"/>
          </p:cNvSpPr>
          <p:nvPr/>
        </p:nvSpPr>
        <p:spPr bwMode="auto">
          <a:xfrm>
            <a:off x="2357438" y="4648200"/>
            <a:ext cx="6858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400">
                <a:solidFill>
                  <a:srgbClr val="0000FF"/>
                </a:solidFill>
                <a:latin typeface="Comic Sans MS" pitchFamily="66" charset="0"/>
              </a:rPr>
              <a:t>8</a:t>
            </a:r>
          </a:p>
        </p:txBody>
      </p:sp>
      <p:sp>
        <p:nvSpPr>
          <p:cNvPr id="129131" name="Line 107"/>
          <p:cNvSpPr>
            <a:spLocks noChangeShapeType="1"/>
          </p:cNvSpPr>
          <p:nvPr/>
        </p:nvSpPr>
        <p:spPr bwMode="auto">
          <a:xfrm flipH="1">
            <a:off x="2362200" y="2400300"/>
            <a:ext cx="4191000" cy="28194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132" name="Text Box 108"/>
          <p:cNvSpPr txBox="1">
            <a:spLocks noChangeArrowheads="1"/>
          </p:cNvSpPr>
          <p:nvPr/>
        </p:nvSpPr>
        <p:spPr bwMode="auto">
          <a:xfrm>
            <a:off x="2019300" y="5105400"/>
            <a:ext cx="6858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400">
                <a:solidFill>
                  <a:srgbClr val="0000FF"/>
                </a:solidFill>
                <a:latin typeface="Comic Sans MS" pitchFamily="66" charset="0"/>
              </a:rPr>
              <a:t>6</a:t>
            </a:r>
          </a:p>
        </p:txBody>
      </p:sp>
      <p:sp>
        <p:nvSpPr>
          <p:cNvPr id="129133" name="Line 109"/>
          <p:cNvSpPr>
            <a:spLocks noChangeShapeType="1"/>
          </p:cNvSpPr>
          <p:nvPr/>
        </p:nvSpPr>
        <p:spPr bwMode="auto">
          <a:xfrm flipH="1">
            <a:off x="3124200" y="2400300"/>
            <a:ext cx="4343400" cy="22860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134" name="Text Box 110"/>
          <p:cNvSpPr txBox="1">
            <a:spLocks noChangeArrowheads="1"/>
          </p:cNvSpPr>
          <p:nvPr/>
        </p:nvSpPr>
        <p:spPr bwMode="auto">
          <a:xfrm>
            <a:off x="2695575" y="4648200"/>
            <a:ext cx="6858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400">
                <a:solidFill>
                  <a:srgbClr val="0000FF"/>
                </a:solidFill>
                <a:latin typeface="Comic Sans MS" pitchFamily="66" charset="0"/>
              </a:rPr>
              <a:t>3</a:t>
            </a:r>
          </a:p>
        </p:txBody>
      </p:sp>
      <p:sp>
        <p:nvSpPr>
          <p:cNvPr id="129137" name="AutoShape 113"/>
          <p:cNvSpPr>
            <a:spLocks noChangeArrowheads="1"/>
          </p:cNvSpPr>
          <p:nvPr/>
        </p:nvSpPr>
        <p:spPr bwMode="auto">
          <a:xfrm>
            <a:off x="5562600" y="3733800"/>
            <a:ext cx="3276600" cy="1143000"/>
          </a:xfrm>
          <a:prstGeom prst="wedgeRoundRectCallout">
            <a:avLst>
              <a:gd name="adj1" fmla="val -115116"/>
              <a:gd name="adj2" fmla="val 50000"/>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Describe this distribution.  </a:t>
            </a:r>
            <a:endParaRPr lang="en-US" sz="2800" b="1">
              <a:solidFill>
                <a:srgbClr val="FFFF00"/>
              </a:solidFill>
              <a:effectLst>
                <a:outerShdw blurRad="38100" dist="38100" dir="2700000" algn="tl">
                  <a:srgbClr val="000000"/>
                </a:outerShdw>
              </a:effectLst>
            </a:endParaRPr>
          </a:p>
        </p:txBody>
      </p:sp>
      <p:sp>
        <p:nvSpPr>
          <p:cNvPr id="129138" name="AutoShape 114"/>
          <p:cNvSpPr>
            <a:spLocks noChangeArrowheads="1"/>
          </p:cNvSpPr>
          <p:nvPr/>
        </p:nvSpPr>
        <p:spPr bwMode="auto">
          <a:xfrm>
            <a:off x="3352800" y="3505200"/>
            <a:ext cx="5562600" cy="2819400"/>
          </a:xfrm>
          <a:prstGeom prst="wedgeRoundRectCallout">
            <a:avLst>
              <a:gd name="adj1" fmla="val -37958"/>
              <a:gd name="adj2" fmla="val 24324"/>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t>The median price per ounce for dandruff shampoo is $0.285, with a range of $0.37.  The distribution is positively skewed with an outlier at $0.54.</a:t>
            </a:r>
            <a:endParaRPr lang="en-US" sz="2800" b="1">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114"/>
                                        </p:tgtEl>
                                        <p:attrNameLst>
                                          <p:attrName>style.visibility</p:attrName>
                                        </p:attrNameLst>
                                      </p:cBhvr>
                                      <p:to>
                                        <p:strVal val="visible"/>
                                      </p:to>
                                    </p:set>
                                  </p:childTnLst>
                                  <p:subTnLst>
                                    <p:set>
                                      <p:cBhvr override="childStyle">
                                        <p:cTn dur="1" fill="hold" display="0" masterRel="nextClick" afterEffect="1"/>
                                        <p:tgtEl>
                                          <p:spTgt spid="129114"/>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91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9115"/>
                                        </p:tgtEl>
                                        <p:attrNameLst>
                                          <p:attrName>style.visibility</p:attrName>
                                        </p:attrNameLst>
                                      </p:cBhvr>
                                      <p:to>
                                        <p:strVal val="visible"/>
                                      </p:to>
                                    </p:set>
                                  </p:childTnLst>
                                  <p:subTnLst>
                                    <p:set>
                                      <p:cBhvr override="childStyle">
                                        <p:cTn dur="1" fill="hold" display="0" masterRel="nextClick" afterEffect="1"/>
                                        <p:tgtEl>
                                          <p:spTgt spid="129115"/>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9116"/>
                                        </p:tgtEl>
                                        <p:attrNameLst>
                                          <p:attrName>style.visibility</p:attrName>
                                        </p:attrNameLst>
                                      </p:cBhvr>
                                      <p:to>
                                        <p:strVal val="visible"/>
                                      </p:to>
                                    </p:set>
                                  </p:childTnLst>
                                  <p:subTnLst>
                                    <p:set>
                                      <p:cBhvr override="childStyle">
                                        <p:cTn dur="1" fill="hold" display="0" masterRel="nextClick" afterEffect="1"/>
                                        <p:tgtEl>
                                          <p:spTgt spid="129116"/>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29117"/>
                                        </p:tgtEl>
                                        <p:attrNameLst>
                                          <p:attrName>style.visibility</p:attrName>
                                        </p:attrNameLst>
                                      </p:cBhvr>
                                      <p:to>
                                        <p:strVal val="visible"/>
                                      </p:to>
                                    </p:set>
                                    <p:animEffect transition="in" filter="wipe(up)">
                                      <p:cBhvr>
                                        <p:cTn id="21" dur="500"/>
                                        <p:tgtEl>
                                          <p:spTgt spid="129117"/>
                                        </p:tgtEl>
                                      </p:cBhvr>
                                    </p:animEffect>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12911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9119"/>
                                        </p:tgtEl>
                                        <p:attrNameLst>
                                          <p:attrName>style.visibility</p:attrName>
                                        </p:attrNameLst>
                                      </p:cBhvr>
                                      <p:to>
                                        <p:strVal val="visible"/>
                                      </p:to>
                                    </p:set>
                                  </p:childTnLst>
                                  <p:subTnLst>
                                    <p:set>
                                      <p:cBhvr override="childStyle">
                                        <p:cTn dur="1" fill="hold" display="0" masterRel="nextClick" afterEffect="1"/>
                                        <p:tgtEl>
                                          <p:spTgt spid="129119"/>
                                        </p:tgtEl>
                                        <p:attrNameLst>
                                          <p:attrName>style.visibility</p:attrName>
                                        </p:attrNameLst>
                                      </p:cBhvr>
                                      <p:to>
                                        <p:strVal val="hidden"/>
                                      </p:to>
                                    </p:set>
                                  </p:subTnLst>
                                </p:cTn>
                              </p:par>
                              <p:par>
                                <p:cTn id="29" presetID="1" presetClass="exit" presetSubtype="0" fill="hold" grpId="1" nodeType="withEffect">
                                  <p:stCondLst>
                                    <p:cond delay="0"/>
                                  </p:stCondLst>
                                  <p:childTnLst>
                                    <p:set>
                                      <p:cBhvr>
                                        <p:cTn id="30" dur="1" fill="hold">
                                          <p:stCondLst>
                                            <p:cond delay="0"/>
                                          </p:stCondLst>
                                        </p:cTn>
                                        <p:tgtEl>
                                          <p:spTgt spid="129117"/>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29120"/>
                                        </p:tgtEl>
                                        <p:attrNameLst>
                                          <p:attrName>style.visibility</p:attrName>
                                        </p:attrNameLst>
                                      </p:cBhvr>
                                      <p:to>
                                        <p:strVal val="visible"/>
                                      </p:to>
                                    </p:set>
                                    <p:animEffect transition="in" filter="wipe(up)">
                                      <p:cBhvr>
                                        <p:cTn id="35" dur="500"/>
                                        <p:tgtEl>
                                          <p:spTgt spid="129120"/>
                                        </p:tgtEl>
                                      </p:cBhvr>
                                    </p:animEffect>
                                  </p:childTnLst>
                                </p:cTn>
                              </p:par>
                            </p:childTnLst>
                          </p:cTn>
                        </p:par>
                        <p:par>
                          <p:cTn id="36" fill="hold" nodeType="afterGroup">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129121"/>
                                        </p:tgtEl>
                                        <p:attrNameLst>
                                          <p:attrName>style.visibility</p:attrName>
                                        </p:attrNameLst>
                                      </p:cBhvr>
                                      <p:to>
                                        <p:strVal val="visible"/>
                                      </p:to>
                                    </p:set>
                                  </p:childTnLst>
                                </p:cTn>
                              </p:par>
                            </p:childTnLst>
                          </p:cTn>
                        </p:par>
                        <p:par>
                          <p:cTn id="39" fill="hold" nodeType="afterGroup">
                            <p:stCondLst>
                              <p:cond delay="500"/>
                            </p:stCondLst>
                            <p:childTnLst>
                              <p:par>
                                <p:cTn id="40" presetID="22" presetClass="entr" presetSubtype="1" fill="hold" grpId="0" nodeType="afterEffect">
                                  <p:stCondLst>
                                    <p:cond delay="0"/>
                                  </p:stCondLst>
                                  <p:childTnLst>
                                    <p:set>
                                      <p:cBhvr>
                                        <p:cTn id="41" dur="1" fill="hold">
                                          <p:stCondLst>
                                            <p:cond delay="0"/>
                                          </p:stCondLst>
                                        </p:cTn>
                                        <p:tgtEl>
                                          <p:spTgt spid="129122"/>
                                        </p:tgtEl>
                                        <p:attrNameLst>
                                          <p:attrName>style.visibility</p:attrName>
                                        </p:attrNameLst>
                                      </p:cBhvr>
                                      <p:to>
                                        <p:strVal val="visible"/>
                                      </p:to>
                                    </p:set>
                                    <p:animEffect transition="in" filter="wipe(up)">
                                      <p:cBhvr>
                                        <p:cTn id="42" dur="500"/>
                                        <p:tgtEl>
                                          <p:spTgt spid="129122"/>
                                        </p:tgtEl>
                                      </p:cBhvr>
                                    </p:animEffect>
                                  </p:childTnLst>
                                </p:cTn>
                              </p:par>
                              <p:par>
                                <p:cTn id="43" presetID="1" presetClass="exit" presetSubtype="0" fill="hold" grpId="1" nodeType="withEffect">
                                  <p:stCondLst>
                                    <p:cond delay="0"/>
                                  </p:stCondLst>
                                  <p:childTnLst>
                                    <p:set>
                                      <p:cBhvr>
                                        <p:cTn id="44" dur="1" fill="hold">
                                          <p:stCondLst>
                                            <p:cond delay="0"/>
                                          </p:stCondLst>
                                        </p:cTn>
                                        <p:tgtEl>
                                          <p:spTgt spid="129120"/>
                                        </p:tgtEl>
                                        <p:attrNameLst>
                                          <p:attrName>style.visibility</p:attrName>
                                        </p:attrNameLst>
                                      </p:cBhvr>
                                      <p:to>
                                        <p:strVal val="hidden"/>
                                      </p:to>
                                    </p:set>
                                  </p:childTnLst>
                                </p:cTn>
                              </p:par>
                            </p:childTnLst>
                          </p:cTn>
                        </p:par>
                        <p:par>
                          <p:cTn id="45" fill="hold" nodeType="afterGroup">
                            <p:stCondLst>
                              <p:cond delay="1000"/>
                            </p:stCondLst>
                            <p:childTnLst>
                              <p:par>
                                <p:cTn id="46" presetID="1" presetClass="entr" presetSubtype="0" fill="hold" grpId="0" nodeType="afterEffect">
                                  <p:stCondLst>
                                    <p:cond delay="0"/>
                                  </p:stCondLst>
                                  <p:childTnLst>
                                    <p:set>
                                      <p:cBhvr>
                                        <p:cTn id="47" dur="1" fill="hold">
                                          <p:stCondLst>
                                            <p:cond delay="0"/>
                                          </p:stCondLst>
                                        </p:cTn>
                                        <p:tgtEl>
                                          <p:spTgt spid="129123"/>
                                        </p:tgtEl>
                                        <p:attrNameLst>
                                          <p:attrName>style.visibility</p:attrName>
                                        </p:attrNameLst>
                                      </p:cBhvr>
                                      <p:to>
                                        <p:strVal val="visible"/>
                                      </p:to>
                                    </p:set>
                                  </p:childTnLst>
                                </p:cTn>
                              </p:par>
                            </p:childTnLst>
                          </p:cTn>
                        </p:par>
                        <p:par>
                          <p:cTn id="48" fill="hold" nodeType="afterGroup">
                            <p:stCondLst>
                              <p:cond delay="1000"/>
                            </p:stCondLst>
                            <p:childTnLst>
                              <p:par>
                                <p:cTn id="49" presetID="22" presetClass="entr" presetSubtype="1" fill="hold" grpId="0" nodeType="afterEffect">
                                  <p:stCondLst>
                                    <p:cond delay="0"/>
                                  </p:stCondLst>
                                  <p:childTnLst>
                                    <p:set>
                                      <p:cBhvr>
                                        <p:cTn id="50" dur="1" fill="hold">
                                          <p:stCondLst>
                                            <p:cond delay="0"/>
                                          </p:stCondLst>
                                        </p:cTn>
                                        <p:tgtEl>
                                          <p:spTgt spid="129124"/>
                                        </p:tgtEl>
                                        <p:attrNameLst>
                                          <p:attrName>style.visibility</p:attrName>
                                        </p:attrNameLst>
                                      </p:cBhvr>
                                      <p:to>
                                        <p:strVal val="visible"/>
                                      </p:to>
                                    </p:set>
                                    <p:animEffect transition="in" filter="wipe(up)">
                                      <p:cBhvr>
                                        <p:cTn id="51" dur="500"/>
                                        <p:tgtEl>
                                          <p:spTgt spid="129124"/>
                                        </p:tgtEl>
                                      </p:cBhvr>
                                    </p:animEffect>
                                  </p:childTnLst>
                                </p:cTn>
                              </p:par>
                              <p:par>
                                <p:cTn id="52" presetID="1" presetClass="exit" presetSubtype="0" fill="hold" grpId="1" nodeType="withEffect">
                                  <p:stCondLst>
                                    <p:cond delay="0"/>
                                  </p:stCondLst>
                                  <p:childTnLst>
                                    <p:set>
                                      <p:cBhvr>
                                        <p:cTn id="53" dur="1" fill="hold">
                                          <p:stCondLst>
                                            <p:cond delay="0"/>
                                          </p:stCondLst>
                                        </p:cTn>
                                        <p:tgtEl>
                                          <p:spTgt spid="129122"/>
                                        </p:tgtEl>
                                        <p:attrNameLst>
                                          <p:attrName>style.visibility</p:attrName>
                                        </p:attrNameLst>
                                      </p:cBhvr>
                                      <p:to>
                                        <p:strVal val="hidden"/>
                                      </p:to>
                                    </p:set>
                                  </p:childTnLst>
                                </p:cTn>
                              </p:par>
                            </p:childTnLst>
                          </p:cTn>
                        </p:par>
                        <p:par>
                          <p:cTn id="54" fill="hold" nodeType="afterGroup">
                            <p:stCondLst>
                              <p:cond delay="1500"/>
                            </p:stCondLst>
                            <p:childTnLst>
                              <p:par>
                                <p:cTn id="55" presetID="1" presetClass="entr" presetSubtype="0" fill="hold" grpId="0" nodeType="afterEffect">
                                  <p:stCondLst>
                                    <p:cond delay="0"/>
                                  </p:stCondLst>
                                  <p:childTnLst>
                                    <p:set>
                                      <p:cBhvr>
                                        <p:cTn id="56" dur="1" fill="hold">
                                          <p:stCondLst>
                                            <p:cond delay="0"/>
                                          </p:stCondLst>
                                        </p:cTn>
                                        <p:tgtEl>
                                          <p:spTgt spid="129125"/>
                                        </p:tgtEl>
                                        <p:attrNameLst>
                                          <p:attrName>style.visibility</p:attrName>
                                        </p:attrNameLst>
                                      </p:cBhvr>
                                      <p:to>
                                        <p:strVal val="visible"/>
                                      </p:to>
                                    </p:set>
                                  </p:childTnLst>
                                </p:cTn>
                              </p:par>
                              <p:par>
                                <p:cTn id="57" presetID="1" presetClass="exit" presetSubtype="0" fill="hold" grpId="1" nodeType="withEffect">
                                  <p:stCondLst>
                                    <p:cond delay="0"/>
                                  </p:stCondLst>
                                  <p:childTnLst>
                                    <p:set>
                                      <p:cBhvr>
                                        <p:cTn id="58" dur="1" fill="hold">
                                          <p:stCondLst>
                                            <p:cond delay="0"/>
                                          </p:stCondLst>
                                        </p:cTn>
                                        <p:tgtEl>
                                          <p:spTgt spid="129124"/>
                                        </p:tgtEl>
                                        <p:attrNameLst>
                                          <p:attrName>style.visibility</p:attrName>
                                        </p:attrNameLst>
                                      </p:cBhvr>
                                      <p:to>
                                        <p:strVal val="hidden"/>
                                      </p:to>
                                    </p:set>
                                  </p:childTnLst>
                                </p:cTn>
                              </p:par>
                            </p:childTnLst>
                          </p:cTn>
                        </p:par>
                        <p:par>
                          <p:cTn id="59" fill="hold" nodeType="afterGroup">
                            <p:stCondLst>
                              <p:cond delay="1500"/>
                            </p:stCondLst>
                            <p:childTnLst>
                              <p:par>
                                <p:cTn id="60" presetID="22" presetClass="entr" presetSubtype="1" fill="hold" grpId="0" nodeType="afterEffect">
                                  <p:stCondLst>
                                    <p:cond delay="0"/>
                                  </p:stCondLst>
                                  <p:childTnLst>
                                    <p:set>
                                      <p:cBhvr>
                                        <p:cTn id="61" dur="1" fill="hold">
                                          <p:stCondLst>
                                            <p:cond delay="0"/>
                                          </p:stCondLst>
                                        </p:cTn>
                                        <p:tgtEl>
                                          <p:spTgt spid="129126"/>
                                        </p:tgtEl>
                                        <p:attrNameLst>
                                          <p:attrName>style.visibility</p:attrName>
                                        </p:attrNameLst>
                                      </p:cBhvr>
                                      <p:to>
                                        <p:strVal val="visible"/>
                                      </p:to>
                                    </p:set>
                                    <p:animEffect transition="in" filter="wipe(up)">
                                      <p:cBhvr>
                                        <p:cTn id="62" dur="500"/>
                                        <p:tgtEl>
                                          <p:spTgt spid="129126"/>
                                        </p:tgtEl>
                                      </p:cBhvr>
                                    </p:animEffect>
                                  </p:childTnLst>
                                </p:cTn>
                              </p:par>
                            </p:childTnLst>
                          </p:cTn>
                        </p:par>
                        <p:par>
                          <p:cTn id="63" fill="hold" nodeType="afterGroup">
                            <p:stCondLst>
                              <p:cond delay="2000"/>
                            </p:stCondLst>
                            <p:childTnLst>
                              <p:par>
                                <p:cTn id="64" presetID="1" presetClass="entr" presetSubtype="0" fill="hold" grpId="0" nodeType="afterEffect">
                                  <p:stCondLst>
                                    <p:cond delay="0"/>
                                  </p:stCondLst>
                                  <p:childTnLst>
                                    <p:set>
                                      <p:cBhvr>
                                        <p:cTn id="65" dur="1" fill="hold">
                                          <p:stCondLst>
                                            <p:cond delay="0"/>
                                          </p:stCondLst>
                                        </p:cTn>
                                        <p:tgtEl>
                                          <p:spTgt spid="129127"/>
                                        </p:tgtEl>
                                        <p:attrNameLst>
                                          <p:attrName>style.visibility</p:attrName>
                                        </p:attrNameLst>
                                      </p:cBhvr>
                                      <p:to>
                                        <p:strVal val="visible"/>
                                      </p:to>
                                    </p:set>
                                  </p:childTnLst>
                                </p:cTn>
                              </p:par>
                            </p:childTnLst>
                          </p:cTn>
                        </p:par>
                        <p:par>
                          <p:cTn id="66" fill="hold" nodeType="afterGroup">
                            <p:stCondLst>
                              <p:cond delay="2000"/>
                            </p:stCondLst>
                            <p:childTnLst>
                              <p:par>
                                <p:cTn id="67" presetID="22" presetClass="entr" presetSubtype="1" fill="hold" grpId="0" nodeType="afterEffect">
                                  <p:stCondLst>
                                    <p:cond delay="0"/>
                                  </p:stCondLst>
                                  <p:childTnLst>
                                    <p:set>
                                      <p:cBhvr>
                                        <p:cTn id="68" dur="1" fill="hold">
                                          <p:stCondLst>
                                            <p:cond delay="0"/>
                                          </p:stCondLst>
                                        </p:cTn>
                                        <p:tgtEl>
                                          <p:spTgt spid="129128"/>
                                        </p:tgtEl>
                                        <p:attrNameLst>
                                          <p:attrName>style.visibility</p:attrName>
                                        </p:attrNameLst>
                                      </p:cBhvr>
                                      <p:to>
                                        <p:strVal val="visible"/>
                                      </p:to>
                                    </p:set>
                                    <p:animEffect transition="in" filter="wipe(up)">
                                      <p:cBhvr>
                                        <p:cTn id="69" dur="500"/>
                                        <p:tgtEl>
                                          <p:spTgt spid="129128"/>
                                        </p:tgtEl>
                                      </p:cBhvr>
                                    </p:animEffect>
                                  </p:childTnLst>
                                </p:cTn>
                              </p:par>
                              <p:par>
                                <p:cTn id="70" presetID="1" presetClass="exit" presetSubtype="0" fill="hold" grpId="1" nodeType="withEffect">
                                  <p:stCondLst>
                                    <p:cond delay="0"/>
                                  </p:stCondLst>
                                  <p:childTnLst>
                                    <p:set>
                                      <p:cBhvr>
                                        <p:cTn id="71" dur="1" fill="hold">
                                          <p:stCondLst>
                                            <p:cond delay="0"/>
                                          </p:stCondLst>
                                        </p:cTn>
                                        <p:tgtEl>
                                          <p:spTgt spid="129126"/>
                                        </p:tgtEl>
                                        <p:attrNameLst>
                                          <p:attrName>style.visibility</p:attrName>
                                        </p:attrNameLst>
                                      </p:cBhvr>
                                      <p:to>
                                        <p:strVal val="hidden"/>
                                      </p:to>
                                    </p:set>
                                  </p:childTnLst>
                                </p:cTn>
                              </p:par>
                            </p:childTnLst>
                          </p:cTn>
                        </p:par>
                        <p:par>
                          <p:cTn id="72" fill="hold" nodeType="afterGroup">
                            <p:stCondLst>
                              <p:cond delay="2500"/>
                            </p:stCondLst>
                            <p:childTnLst>
                              <p:par>
                                <p:cTn id="73" presetID="1" presetClass="entr" presetSubtype="0" fill="hold" grpId="0" nodeType="afterEffect">
                                  <p:stCondLst>
                                    <p:cond delay="0"/>
                                  </p:stCondLst>
                                  <p:childTnLst>
                                    <p:set>
                                      <p:cBhvr>
                                        <p:cTn id="74" dur="1" fill="hold">
                                          <p:stCondLst>
                                            <p:cond delay="0"/>
                                          </p:stCondLst>
                                        </p:cTn>
                                        <p:tgtEl>
                                          <p:spTgt spid="129129"/>
                                        </p:tgtEl>
                                        <p:attrNameLst>
                                          <p:attrName>style.visibility</p:attrName>
                                        </p:attrNameLst>
                                      </p:cBhvr>
                                      <p:to>
                                        <p:strVal val="visible"/>
                                      </p:to>
                                    </p:set>
                                  </p:childTnLst>
                                </p:cTn>
                              </p:par>
                            </p:childTnLst>
                          </p:cTn>
                        </p:par>
                        <p:par>
                          <p:cTn id="75" fill="hold" nodeType="afterGroup">
                            <p:stCondLst>
                              <p:cond delay="2500"/>
                            </p:stCondLst>
                            <p:childTnLst>
                              <p:par>
                                <p:cTn id="76" presetID="22" presetClass="entr" presetSubtype="1" fill="hold" grpId="0" nodeType="afterEffect">
                                  <p:stCondLst>
                                    <p:cond delay="0"/>
                                  </p:stCondLst>
                                  <p:childTnLst>
                                    <p:set>
                                      <p:cBhvr>
                                        <p:cTn id="77" dur="1" fill="hold">
                                          <p:stCondLst>
                                            <p:cond delay="0"/>
                                          </p:stCondLst>
                                        </p:cTn>
                                        <p:tgtEl>
                                          <p:spTgt spid="129131"/>
                                        </p:tgtEl>
                                        <p:attrNameLst>
                                          <p:attrName>style.visibility</p:attrName>
                                        </p:attrNameLst>
                                      </p:cBhvr>
                                      <p:to>
                                        <p:strVal val="visible"/>
                                      </p:to>
                                    </p:set>
                                    <p:animEffect transition="in" filter="wipe(up)">
                                      <p:cBhvr>
                                        <p:cTn id="78" dur="500"/>
                                        <p:tgtEl>
                                          <p:spTgt spid="129131"/>
                                        </p:tgtEl>
                                      </p:cBhvr>
                                    </p:animEffect>
                                  </p:childTnLst>
                                </p:cTn>
                              </p:par>
                              <p:par>
                                <p:cTn id="79" presetID="1" presetClass="exit" presetSubtype="0" fill="hold" grpId="1" nodeType="withEffect">
                                  <p:stCondLst>
                                    <p:cond delay="0"/>
                                  </p:stCondLst>
                                  <p:childTnLst>
                                    <p:set>
                                      <p:cBhvr>
                                        <p:cTn id="80" dur="1" fill="hold">
                                          <p:stCondLst>
                                            <p:cond delay="0"/>
                                          </p:stCondLst>
                                        </p:cTn>
                                        <p:tgtEl>
                                          <p:spTgt spid="129128"/>
                                        </p:tgtEl>
                                        <p:attrNameLst>
                                          <p:attrName>style.visibility</p:attrName>
                                        </p:attrNameLst>
                                      </p:cBhvr>
                                      <p:to>
                                        <p:strVal val="hidden"/>
                                      </p:to>
                                    </p:set>
                                  </p:childTnLst>
                                </p:cTn>
                              </p:par>
                            </p:childTnLst>
                          </p:cTn>
                        </p:par>
                        <p:par>
                          <p:cTn id="81" fill="hold" nodeType="afterGroup">
                            <p:stCondLst>
                              <p:cond delay="3000"/>
                            </p:stCondLst>
                            <p:childTnLst>
                              <p:par>
                                <p:cTn id="82" presetID="1" presetClass="entr" presetSubtype="0" fill="hold" grpId="0" nodeType="afterEffect">
                                  <p:stCondLst>
                                    <p:cond delay="0"/>
                                  </p:stCondLst>
                                  <p:childTnLst>
                                    <p:set>
                                      <p:cBhvr>
                                        <p:cTn id="83" dur="1" fill="hold">
                                          <p:stCondLst>
                                            <p:cond delay="0"/>
                                          </p:stCondLst>
                                        </p:cTn>
                                        <p:tgtEl>
                                          <p:spTgt spid="129132"/>
                                        </p:tgtEl>
                                        <p:attrNameLst>
                                          <p:attrName>style.visibility</p:attrName>
                                        </p:attrNameLst>
                                      </p:cBhvr>
                                      <p:to>
                                        <p:strVal val="visible"/>
                                      </p:to>
                                    </p:set>
                                  </p:childTnLst>
                                </p:cTn>
                              </p:par>
                            </p:childTnLst>
                          </p:cTn>
                        </p:par>
                        <p:par>
                          <p:cTn id="84" fill="hold" nodeType="afterGroup">
                            <p:stCondLst>
                              <p:cond delay="3000"/>
                            </p:stCondLst>
                            <p:childTnLst>
                              <p:par>
                                <p:cTn id="85" presetID="22" presetClass="entr" presetSubtype="1" fill="hold" grpId="0" nodeType="afterEffect">
                                  <p:stCondLst>
                                    <p:cond delay="0"/>
                                  </p:stCondLst>
                                  <p:childTnLst>
                                    <p:set>
                                      <p:cBhvr>
                                        <p:cTn id="86" dur="1" fill="hold">
                                          <p:stCondLst>
                                            <p:cond delay="0"/>
                                          </p:stCondLst>
                                        </p:cTn>
                                        <p:tgtEl>
                                          <p:spTgt spid="129133"/>
                                        </p:tgtEl>
                                        <p:attrNameLst>
                                          <p:attrName>style.visibility</p:attrName>
                                        </p:attrNameLst>
                                      </p:cBhvr>
                                      <p:to>
                                        <p:strVal val="visible"/>
                                      </p:to>
                                    </p:set>
                                    <p:animEffect transition="in" filter="wipe(up)">
                                      <p:cBhvr>
                                        <p:cTn id="87" dur="500"/>
                                        <p:tgtEl>
                                          <p:spTgt spid="129133"/>
                                        </p:tgtEl>
                                      </p:cBhvr>
                                    </p:animEffect>
                                  </p:childTnLst>
                                </p:cTn>
                              </p:par>
                              <p:par>
                                <p:cTn id="88" presetID="1" presetClass="exit" presetSubtype="0" fill="hold" grpId="1" nodeType="withEffect">
                                  <p:stCondLst>
                                    <p:cond delay="0"/>
                                  </p:stCondLst>
                                  <p:childTnLst>
                                    <p:set>
                                      <p:cBhvr>
                                        <p:cTn id="89" dur="1" fill="hold">
                                          <p:stCondLst>
                                            <p:cond delay="0"/>
                                          </p:stCondLst>
                                        </p:cTn>
                                        <p:tgtEl>
                                          <p:spTgt spid="129131"/>
                                        </p:tgtEl>
                                        <p:attrNameLst>
                                          <p:attrName>style.visibility</p:attrName>
                                        </p:attrNameLst>
                                      </p:cBhvr>
                                      <p:to>
                                        <p:strVal val="hidden"/>
                                      </p:to>
                                    </p:set>
                                  </p:childTnLst>
                                </p:cTn>
                              </p:par>
                            </p:childTnLst>
                          </p:cTn>
                        </p:par>
                        <p:par>
                          <p:cTn id="90" fill="hold" nodeType="afterGroup">
                            <p:stCondLst>
                              <p:cond delay="3500"/>
                            </p:stCondLst>
                            <p:childTnLst>
                              <p:par>
                                <p:cTn id="91" presetID="1" presetClass="entr" presetSubtype="0" fill="hold" grpId="0" nodeType="afterEffect">
                                  <p:stCondLst>
                                    <p:cond delay="0"/>
                                  </p:stCondLst>
                                  <p:childTnLst>
                                    <p:set>
                                      <p:cBhvr>
                                        <p:cTn id="92" dur="1" fill="hold">
                                          <p:stCondLst>
                                            <p:cond delay="0"/>
                                          </p:stCondLst>
                                        </p:cTn>
                                        <p:tgtEl>
                                          <p:spTgt spid="129134"/>
                                        </p:tgtEl>
                                        <p:attrNameLst>
                                          <p:attrName>style.visibility</p:attrName>
                                        </p:attrNameLst>
                                      </p:cBhvr>
                                      <p:to>
                                        <p:strVal val="visible"/>
                                      </p:to>
                                    </p:set>
                                  </p:childTnLst>
                                </p:cTn>
                              </p:par>
                            </p:childTnLst>
                          </p:cTn>
                        </p:par>
                        <p:par>
                          <p:cTn id="93" fill="hold" nodeType="afterGroup">
                            <p:stCondLst>
                              <p:cond delay="3500"/>
                            </p:stCondLst>
                            <p:childTnLst>
                              <p:par>
                                <p:cTn id="94" presetID="1" presetClass="exit" presetSubtype="0" fill="hold" grpId="1" nodeType="afterEffect">
                                  <p:stCondLst>
                                    <p:cond delay="0"/>
                                  </p:stCondLst>
                                  <p:childTnLst>
                                    <p:set>
                                      <p:cBhvr>
                                        <p:cTn id="95" dur="1" fill="hold">
                                          <p:stCondLst>
                                            <p:cond delay="0"/>
                                          </p:stCondLst>
                                        </p:cTn>
                                        <p:tgtEl>
                                          <p:spTgt spid="129133"/>
                                        </p:tgtEl>
                                        <p:attrNameLst>
                                          <p:attrName>style.visibility</p:attrName>
                                        </p:attrNameLst>
                                      </p:cBhvr>
                                      <p:to>
                                        <p:strVal val="hidden"/>
                                      </p:to>
                                    </p:set>
                                  </p:childTnLst>
                                </p:cTn>
                              </p:par>
                            </p:childTnLst>
                          </p:cTn>
                        </p:par>
                      </p:childTnLst>
                    </p:cTn>
                  </p:par>
                  <p:par>
                    <p:cTn id="96" fill="hold" nodeType="clickPar">
                      <p:stCondLst>
                        <p:cond delay="indefinite"/>
                      </p:stCondLst>
                      <p:childTnLst>
                        <p:par>
                          <p:cTn id="97" fill="hold" nodeType="withGroup">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129137"/>
                                        </p:tgtEl>
                                        <p:attrNameLst>
                                          <p:attrName>style.visibility</p:attrName>
                                        </p:attrNameLst>
                                      </p:cBhvr>
                                      <p:to>
                                        <p:strVal val="visible"/>
                                      </p:to>
                                    </p:set>
                                  </p:childTnLst>
                                  <p:subTnLst>
                                    <p:set>
                                      <p:cBhvr override="childStyle">
                                        <p:cTn dur="1" fill="hold" display="0" masterRel="nextClick" afterEffect="1"/>
                                        <p:tgtEl>
                                          <p:spTgt spid="129137"/>
                                        </p:tgtEl>
                                        <p:attrNameLst>
                                          <p:attrName>style.visibility</p:attrName>
                                        </p:attrNameLst>
                                      </p:cBhvr>
                                      <p:to>
                                        <p:strVal val="hidden"/>
                                      </p:to>
                                    </p:set>
                                  </p:subTnLst>
                                </p:cTn>
                              </p:par>
                            </p:childTnLst>
                          </p:cTn>
                        </p:par>
                      </p:childTnLst>
                    </p:cTn>
                  </p:par>
                  <p:par>
                    <p:cTn id="100" fill="hold" nodeType="clickPar">
                      <p:stCondLst>
                        <p:cond delay="indefinite"/>
                      </p:stCondLst>
                      <p:childTnLst>
                        <p:par>
                          <p:cTn id="101" fill="hold" nodeType="withGroup">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129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114" grpId="0" animBg="1"/>
      <p:bldP spid="129115" grpId="0" animBg="1"/>
      <p:bldP spid="129116" grpId="0" animBg="1"/>
      <p:bldP spid="129117" grpId="0" animBg="1"/>
      <p:bldP spid="129117" grpId="1" animBg="1"/>
      <p:bldP spid="129118" grpId="0"/>
      <p:bldP spid="129119" grpId="0" animBg="1"/>
      <p:bldP spid="129120" grpId="0" animBg="1"/>
      <p:bldP spid="129120" grpId="1" animBg="1"/>
      <p:bldP spid="129121" grpId="0"/>
      <p:bldP spid="129122" grpId="0" animBg="1"/>
      <p:bldP spid="129122" grpId="1" animBg="1"/>
      <p:bldP spid="129123" grpId="0"/>
      <p:bldP spid="129124" grpId="0" animBg="1"/>
      <p:bldP spid="129124" grpId="1" animBg="1"/>
      <p:bldP spid="129125" grpId="0"/>
      <p:bldP spid="129126" grpId="0" animBg="1"/>
      <p:bldP spid="129126" grpId="1" animBg="1"/>
      <p:bldP spid="129127" grpId="0"/>
      <p:bldP spid="129128" grpId="0" animBg="1"/>
      <p:bldP spid="129128" grpId="1" animBg="1"/>
      <p:bldP spid="129129" grpId="0"/>
      <p:bldP spid="129131" grpId="0" animBg="1"/>
      <p:bldP spid="129131" grpId="1" animBg="1"/>
      <p:bldP spid="129132" grpId="0"/>
      <p:bldP spid="129133" grpId="0" animBg="1"/>
      <p:bldP spid="129133" grpId="1" animBg="1"/>
      <p:bldP spid="129134" grpId="0"/>
      <p:bldP spid="129137" grpId="0" animBg="1"/>
      <p:bldP spid="12913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3"/>
          <p:cNvSpPr>
            <a:spLocks noGrp="1" noChangeArrowheads="1"/>
          </p:cNvSpPr>
          <p:nvPr>
            <p:ph type="body" idx="1"/>
          </p:nvPr>
        </p:nvSpPr>
        <p:spPr>
          <a:xfrm>
            <a:off x="228600" y="533400"/>
            <a:ext cx="8458200" cy="5592763"/>
          </a:xfrm>
        </p:spPr>
        <p:txBody>
          <a:bodyPr/>
          <a:lstStyle/>
          <a:p>
            <a:pPr marL="127000" lvl="1" indent="-4763">
              <a:buFontTx/>
              <a:buNone/>
            </a:pPr>
            <a:r>
              <a:rPr lang="en-US" sz="2400">
                <a:solidFill>
                  <a:srgbClr val="0000FF"/>
                </a:solidFill>
                <a:latin typeface="Comic Sans MS" pitchFamily="66" charset="0"/>
              </a:rPr>
              <a:t>The Census Bureau projects the median age in 2030 for the 50 states and Washington D.C.  A stem-and-leaf display is shown below.</a:t>
            </a:r>
          </a:p>
        </p:txBody>
      </p:sp>
      <p:grpSp>
        <p:nvGrpSpPr>
          <p:cNvPr id="149510" name="Group 6"/>
          <p:cNvGrpSpPr>
            <a:grpSpLocks/>
          </p:cNvGrpSpPr>
          <p:nvPr/>
        </p:nvGrpSpPr>
        <p:grpSpPr bwMode="auto">
          <a:xfrm>
            <a:off x="381000" y="1905000"/>
            <a:ext cx="5943600" cy="2286000"/>
            <a:chOff x="336" y="1344"/>
            <a:chExt cx="3744" cy="1440"/>
          </a:xfrm>
        </p:grpSpPr>
        <p:sp>
          <p:nvSpPr>
            <p:cNvPr id="149508" name="Rectangle 4"/>
            <p:cNvSpPr>
              <a:spLocks noChangeArrowheads="1"/>
            </p:cNvSpPr>
            <p:nvPr/>
          </p:nvSpPr>
          <p:spPr bwMode="auto">
            <a:xfrm>
              <a:off x="336" y="1344"/>
              <a:ext cx="3744" cy="1440"/>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495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 y="1536"/>
              <a:ext cx="3366" cy="1033"/>
            </a:xfrm>
            <a:prstGeom prst="rect">
              <a:avLst/>
            </a:prstGeom>
            <a:noFill/>
            <a:extLst>
              <a:ext uri="{909E8E84-426E-40DD-AFC4-6F175D3DCCD1}">
                <a14:hiddenFill xmlns:a14="http://schemas.microsoft.com/office/drawing/2010/main">
                  <a:solidFill>
                    <a:srgbClr val="FFFFFF"/>
                  </a:solidFill>
                </a14:hiddenFill>
              </a:ext>
            </a:extLst>
          </p:spPr>
        </p:pic>
      </p:grpSp>
      <p:sp>
        <p:nvSpPr>
          <p:cNvPr id="149511" name="AutoShape 7"/>
          <p:cNvSpPr>
            <a:spLocks noChangeArrowheads="1"/>
          </p:cNvSpPr>
          <p:nvPr/>
        </p:nvSpPr>
        <p:spPr bwMode="auto">
          <a:xfrm>
            <a:off x="3048000" y="4038600"/>
            <a:ext cx="6096000" cy="1981200"/>
          </a:xfrm>
          <a:prstGeom prst="wedgeRoundRectCallout">
            <a:avLst>
              <a:gd name="adj1" fmla="val -30130"/>
              <a:gd name="adj2" fmla="val -81972"/>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Notice that you really cannot see a distinctive shape for this distribution due to the long list of leaves </a:t>
            </a:r>
            <a:endParaRPr lang="en-US" sz="2800" b="1">
              <a:solidFill>
                <a:srgbClr val="FFFF00"/>
              </a:solidFill>
              <a:effectLst>
                <a:outerShdw blurRad="38100" dist="38100" dir="2700000" algn="tl">
                  <a:srgbClr val="000000"/>
                </a:outerShdw>
              </a:effectLst>
            </a:endParaRPr>
          </a:p>
        </p:txBody>
      </p:sp>
      <p:sp>
        <p:nvSpPr>
          <p:cNvPr id="149512" name="AutoShape 8"/>
          <p:cNvSpPr>
            <a:spLocks noChangeArrowheads="1"/>
          </p:cNvSpPr>
          <p:nvPr/>
        </p:nvSpPr>
        <p:spPr bwMode="auto">
          <a:xfrm>
            <a:off x="2895600" y="4267200"/>
            <a:ext cx="6096000" cy="1600200"/>
          </a:xfrm>
          <a:prstGeom prst="wedgeRoundRectCallout">
            <a:avLst>
              <a:gd name="adj1" fmla="val -30130"/>
              <a:gd name="adj2" fmla="val -89583"/>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We can split the stems in order to better see the shape of the distribution.</a:t>
            </a:r>
            <a:endParaRPr lang="en-US" sz="2800" b="1">
              <a:solidFill>
                <a:srgbClr val="FFFF00"/>
              </a:solidFill>
              <a:effectLst>
                <a:outerShdw blurRad="38100" dist="38100" dir="2700000" algn="tl">
                  <a:srgbClr val="000000"/>
                </a:outerShdw>
              </a:effectLst>
            </a:endParaRPr>
          </a:p>
        </p:txBody>
      </p:sp>
      <p:grpSp>
        <p:nvGrpSpPr>
          <p:cNvPr id="149515" name="Group 11"/>
          <p:cNvGrpSpPr>
            <a:grpSpLocks/>
          </p:cNvGrpSpPr>
          <p:nvPr/>
        </p:nvGrpSpPr>
        <p:grpSpPr bwMode="auto">
          <a:xfrm>
            <a:off x="838200" y="3886200"/>
            <a:ext cx="6248400" cy="2971800"/>
            <a:chOff x="384" y="2256"/>
            <a:chExt cx="3936" cy="1872"/>
          </a:xfrm>
        </p:grpSpPr>
        <p:sp>
          <p:nvSpPr>
            <p:cNvPr id="149513" name="Rectangle 9"/>
            <p:cNvSpPr>
              <a:spLocks noChangeArrowheads="1"/>
            </p:cNvSpPr>
            <p:nvPr/>
          </p:nvSpPr>
          <p:spPr bwMode="auto">
            <a:xfrm>
              <a:off x="384" y="2256"/>
              <a:ext cx="3936" cy="1872"/>
            </a:xfrm>
            <a:prstGeom prst="rect">
              <a:avLst/>
            </a:prstGeom>
            <a:solidFill>
              <a:srgbClr val="0000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4951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 y="2476"/>
              <a:ext cx="3408" cy="1391"/>
            </a:xfrm>
            <a:prstGeom prst="rect">
              <a:avLst/>
            </a:prstGeom>
            <a:noFill/>
            <a:extLst>
              <a:ext uri="{909E8E84-426E-40DD-AFC4-6F175D3DCCD1}">
                <a14:hiddenFill xmlns:a14="http://schemas.microsoft.com/office/drawing/2010/main">
                  <a:solidFill>
                    <a:srgbClr val="FFFFFF"/>
                  </a:solidFill>
                </a14:hiddenFill>
              </a:ext>
            </a:extLst>
          </p:spPr>
        </p:pic>
      </p:grpSp>
      <p:sp>
        <p:nvSpPr>
          <p:cNvPr id="149516" name="AutoShape 12"/>
          <p:cNvSpPr>
            <a:spLocks noChangeArrowheads="1"/>
          </p:cNvSpPr>
          <p:nvPr/>
        </p:nvSpPr>
        <p:spPr bwMode="auto">
          <a:xfrm>
            <a:off x="4800600" y="2438400"/>
            <a:ext cx="4343400" cy="1600200"/>
          </a:xfrm>
          <a:prstGeom prst="wedgeRoundRectCallout">
            <a:avLst>
              <a:gd name="adj1" fmla="val -60708"/>
              <a:gd name="adj2" fmla="val 90477"/>
              <a:gd name="adj3" fmla="val 16667"/>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Notice that now you can see the shape of this distribution.</a:t>
            </a:r>
            <a:endParaRPr lang="en-US" sz="2800" b="1">
              <a:solidFill>
                <a:srgbClr val="FFFF00"/>
              </a:solidFill>
              <a:effectLst>
                <a:outerShdw blurRad="38100" dist="38100" dir="2700000" algn="tl">
                  <a:srgbClr val="000000"/>
                </a:outerShdw>
              </a:effectLst>
            </a:endParaRPr>
          </a:p>
        </p:txBody>
      </p:sp>
      <p:sp>
        <p:nvSpPr>
          <p:cNvPr id="149517" name="AutoShape 13"/>
          <p:cNvSpPr>
            <a:spLocks noChangeArrowheads="1"/>
          </p:cNvSpPr>
          <p:nvPr/>
        </p:nvSpPr>
        <p:spPr bwMode="auto">
          <a:xfrm>
            <a:off x="838200" y="2514600"/>
            <a:ext cx="7162800" cy="1066800"/>
          </a:xfrm>
          <a:prstGeom prst="wedgeRoundRectCallout">
            <a:avLst>
              <a:gd name="adj1" fmla="val -37546"/>
              <a:gd name="adj2" fmla="val 117856"/>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We use L for lower leaf values (0-4) and H for higher leaf values (5-9).</a:t>
            </a:r>
            <a:endParaRPr lang="en-US" sz="2800" b="1">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11"/>
                                        </p:tgtEl>
                                        <p:attrNameLst>
                                          <p:attrName>style.visibility</p:attrName>
                                        </p:attrNameLst>
                                      </p:cBhvr>
                                      <p:to>
                                        <p:strVal val="visible"/>
                                      </p:to>
                                    </p:set>
                                  </p:childTnLst>
                                  <p:subTnLst>
                                    <p:set>
                                      <p:cBhvr override="childStyle">
                                        <p:cTn dur="1" fill="hold" display="0" masterRel="nextClick" afterEffect="1"/>
                                        <p:tgtEl>
                                          <p:spTgt spid="149511"/>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9512"/>
                                        </p:tgtEl>
                                        <p:attrNameLst>
                                          <p:attrName>style.visibility</p:attrName>
                                        </p:attrNameLst>
                                      </p:cBhvr>
                                      <p:to>
                                        <p:strVal val="visible"/>
                                      </p:to>
                                    </p:set>
                                  </p:childTnLst>
                                  <p:subTnLst>
                                    <p:set>
                                      <p:cBhvr override="childStyle">
                                        <p:cTn dur="1" fill="hold" display="0" masterRel="nextClick" afterEffect="1"/>
                                        <p:tgtEl>
                                          <p:spTgt spid="149512"/>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95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9517"/>
                                        </p:tgtEl>
                                        <p:attrNameLst>
                                          <p:attrName>style.visibility</p:attrName>
                                        </p:attrNameLst>
                                      </p:cBhvr>
                                      <p:to>
                                        <p:strVal val="visible"/>
                                      </p:to>
                                    </p:set>
                                  </p:childTnLst>
                                  <p:subTnLst>
                                    <p:set>
                                      <p:cBhvr override="childStyle">
                                        <p:cTn dur="1" fill="hold" display="0" masterRel="nextClick" afterEffect="1"/>
                                        <p:tgtEl>
                                          <p:spTgt spid="149517"/>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9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1" grpId="0" animBg="1"/>
      <p:bldP spid="149512" grpId="0" animBg="1"/>
      <p:bldP spid="149516" grpId="0" animBg="1"/>
      <p:bldP spid="14951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428625" y="381000"/>
            <a:ext cx="8305800"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00000"/>
              </a:lnSpc>
              <a:spcBef>
                <a:spcPct val="0"/>
              </a:spcBef>
            </a:pPr>
            <a:r>
              <a:rPr lang="en-US" sz="2800"/>
              <a:t>The following is data on the percentage of primary-school-aged children who are enrolled in school for 19 countries in Northern Africa and for 23 countries in Central African.</a:t>
            </a:r>
          </a:p>
          <a:p>
            <a:pPr eaLnBrk="0" hangingPunct="0">
              <a:lnSpc>
                <a:spcPct val="100000"/>
              </a:lnSpc>
              <a:spcBef>
                <a:spcPct val="0"/>
              </a:spcBef>
            </a:pPr>
            <a:endParaRPr lang="en-US" sz="2800"/>
          </a:p>
          <a:p>
            <a:pPr eaLnBrk="0" hangingPunct="0">
              <a:lnSpc>
                <a:spcPct val="100000"/>
              </a:lnSpc>
              <a:spcBef>
                <a:spcPct val="0"/>
              </a:spcBef>
            </a:pPr>
            <a:r>
              <a:rPr lang="en-US" sz="2800"/>
              <a:t>Northern Africa</a:t>
            </a:r>
          </a:p>
          <a:p>
            <a:pPr eaLnBrk="0" hangingPunct="0">
              <a:lnSpc>
                <a:spcPct val="100000"/>
              </a:lnSpc>
              <a:spcBef>
                <a:spcPct val="0"/>
              </a:spcBef>
            </a:pPr>
            <a:r>
              <a:rPr lang="en-US" sz="2800"/>
              <a:t>54.6 	34.3	48.9	77.8	59.6	88.5	97.4	92.5	83.9  98.8	91.6	97.8	96.1	92.2	94.9	98.6	86.6	96.9  88.9</a:t>
            </a:r>
          </a:p>
          <a:p>
            <a:pPr eaLnBrk="0" hangingPunct="0">
              <a:lnSpc>
                <a:spcPct val="100000"/>
              </a:lnSpc>
              <a:spcBef>
                <a:spcPct val="0"/>
              </a:spcBef>
            </a:pPr>
            <a:endParaRPr lang="en-US" sz="2800"/>
          </a:p>
          <a:p>
            <a:pPr eaLnBrk="0" hangingPunct="0">
              <a:lnSpc>
                <a:spcPct val="100000"/>
              </a:lnSpc>
              <a:spcBef>
                <a:spcPct val="0"/>
              </a:spcBef>
            </a:pPr>
            <a:r>
              <a:rPr lang="en-US" sz="2800"/>
              <a:t>Central Africa</a:t>
            </a:r>
          </a:p>
          <a:p>
            <a:pPr eaLnBrk="0" hangingPunct="0">
              <a:lnSpc>
                <a:spcPct val="100000"/>
              </a:lnSpc>
              <a:spcBef>
                <a:spcPct val="0"/>
              </a:spcBef>
            </a:pPr>
            <a:r>
              <a:rPr lang="en-US" sz="2800"/>
              <a:t>58.3	34.6	35.5	45.4	38.6	63.8	53.9	61.9	69.9  43.0	85.0	63.4	58.4	61.9	40.9	73.9	34.8	74.4  97.4	61.0	66.7	79.6</a:t>
            </a:r>
          </a:p>
        </p:txBody>
      </p:sp>
      <p:sp>
        <p:nvSpPr>
          <p:cNvPr id="130051" name="AutoShape 3"/>
          <p:cNvSpPr>
            <a:spLocks noChangeArrowheads="1"/>
          </p:cNvSpPr>
          <p:nvPr/>
        </p:nvSpPr>
        <p:spPr bwMode="auto">
          <a:xfrm>
            <a:off x="3200400" y="533400"/>
            <a:ext cx="5257800" cy="1295400"/>
          </a:xfrm>
          <a:prstGeom prst="wedgeRoundRectCallout">
            <a:avLst>
              <a:gd name="adj1" fmla="val -28139"/>
              <a:gd name="adj2" fmla="val 123037"/>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Create a comparative stem-and-leaf display. </a:t>
            </a:r>
            <a:endParaRPr lang="en-US" sz="2800" b="1">
              <a:solidFill>
                <a:srgbClr val="FFFF00"/>
              </a:solidFill>
              <a:effectLst>
                <a:outerShdw blurRad="38100" dist="38100" dir="2700000" algn="tl">
                  <a:srgbClr val="000000"/>
                </a:outerShdw>
              </a:effectLst>
            </a:endParaRPr>
          </a:p>
        </p:txBody>
      </p:sp>
      <p:sp>
        <p:nvSpPr>
          <p:cNvPr id="130052" name="AutoShape 4"/>
          <p:cNvSpPr>
            <a:spLocks noChangeArrowheads="1"/>
          </p:cNvSpPr>
          <p:nvPr/>
        </p:nvSpPr>
        <p:spPr bwMode="auto">
          <a:xfrm>
            <a:off x="3352800" y="685800"/>
            <a:ext cx="5257800" cy="1295400"/>
          </a:xfrm>
          <a:prstGeom prst="wedgeRoundRectCallout">
            <a:avLst>
              <a:gd name="adj1" fmla="val -28139"/>
              <a:gd name="adj2" fmla="val 123037"/>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What is an appropriate stem? </a:t>
            </a:r>
            <a:endParaRPr lang="en-US" sz="2800" b="1">
              <a:solidFill>
                <a:srgbClr val="FFFF00"/>
              </a:solidFill>
              <a:effectLst>
                <a:outerShdw blurRad="38100" dist="38100" dir="2700000" algn="tl">
                  <a:srgbClr val="000000"/>
                </a:outerShdw>
              </a:effectLst>
            </a:endParaRPr>
          </a:p>
        </p:txBody>
      </p:sp>
      <p:sp>
        <p:nvSpPr>
          <p:cNvPr id="130053" name="AutoShape 5"/>
          <p:cNvSpPr>
            <a:spLocks noChangeArrowheads="1"/>
          </p:cNvSpPr>
          <p:nvPr/>
        </p:nvSpPr>
        <p:spPr bwMode="auto">
          <a:xfrm>
            <a:off x="2590800" y="457200"/>
            <a:ext cx="6172200" cy="1905000"/>
          </a:xfrm>
          <a:prstGeom prst="wedgeRoundRectCallout">
            <a:avLst>
              <a:gd name="adj1" fmla="val -69727"/>
              <a:gd name="adj2" fmla="val 83833"/>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Let’s truncate the leaves to the unit place.</a:t>
            </a:r>
          </a:p>
          <a:p>
            <a:pPr algn="ctr" eaLnBrk="0" hangingPunct="0">
              <a:lnSpc>
                <a:spcPct val="100000"/>
              </a:lnSpc>
              <a:spcBef>
                <a:spcPct val="0"/>
              </a:spcBef>
            </a:pPr>
            <a:endParaRPr lang="en-US" sz="2800" b="1">
              <a:solidFill>
                <a:srgbClr val="FFFF00"/>
              </a:solidFill>
            </a:endParaRPr>
          </a:p>
          <a:p>
            <a:pPr algn="ctr" eaLnBrk="0" hangingPunct="0">
              <a:lnSpc>
                <a:spcPct val="100000"/>
              </a:lnSpc>
              <a:spcBef>
                <a:spcPct val="0"/>
              </a:spcBef>
            </a:pPr>
            <a:r>
              <a:rPr lang="en-US" sz="2800" b="1">
                <a:solidFill>
                  <a:srgbClr val="FFFF00"/>
                </a:solidFill>
              </a:rPr>
              <a:t>“4.6” becomes “4” </a:t>
            </a:r>
            <a:endParaRPr lang="en-US" sz="2800" b="1">
              <a:solidFill>
                <a:srgbClr val="FFFF00"/>
              </a:solidFill>
              <a:effectLst>
                <a:outerShdw blurRad="38100" dist="38100" dir="2700000" algn="tl">
                  <a:srgbClr val="000000"/>
                </a:outerShdw>
              </a:effectLst>
            </a:endParaRPr>
          </a:p>
        </p:txBody>
      </p:sp>
      <p:grpSp>
        <p:nvGrpSpPr>
          <p:cNvPr id="130056" name="Group 8"/>
          <p:cNvGrpSpPr>
            <a:grpSpLocks/>
          </p:cNvGrpSpPr>
          <p:nvPr/>
        </p:nvGrpSpPr>
        <p:grpSpPr bwMode="auto">
          <a:xfrm>
            <a:off x="838200" y="2819400"/>
            <a:ext cx="6477000" cy="3581400"/>
            <a:chOff x="528" y="1440"/>
            <a:chExt cx="4080" cy="2256"/>
          </a:xfrm>
        </p:grpSpPr>
        <p:sp>
          <p:nvSpPr>
            <p:cNvPr id="130055" name="Rectangle 7"/>
            <p:cNvSpPr>
              <a:spLocks noChangeArrowheads="1"/>
            </p:cNvSpPr>
            <p:nvPr/>
          </p:nvSpPr>
          <p:spPr bwMode="auto">
            <a:xfrm>
              <a:off x="528" y="1440"/>
              <a:ext cx="4080" cy="2256"/>
            </a:xfrm>
            <a:prstGeom prst="rect">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30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 y="1692"/>
              <a:ext cx="3744" cy="1758"/>
            </a:xfrm>
            <a:prstGeom prst="rect">
              <a:avLst/>
            </a:prstGeom>
            <a:noFill/>
            <a:extLst>
              <a:ext uri="{909E8E84-426E-40DD-AFC4-6F175D3DCCD1}">
                <a14:hiddenFill xmlns:a14="http://schemas.microsoft.com/office/drawing/2010/main">
                  <a:solidFill>
                    <a:srgbClr val="FFFFFF"/>
                  </a:solidFill>
                </a14:hiddenFill>
              </a:ext>
            </a:extLst>
          </p:spPr>
        </p:pic>
      </p:grpSp>
      <p:sp>
        <p:nvSpPr>
          <p:cNvPr id="130057" name="AutoShape 9"/>
          <p:cNvSpPr>
            <a:spLocks noChangeArrowheads="1"/>
          </p:cNvSpPr>
          <p:nvPr/>
        </p:nvSpPr>
        <p:spPr bwMode="auto">
          <a:xfrm>
            <a:off x="2743200" y="609600"/>
            <a:ext cx="6172200" cy="1600200"/>
          </a:xfrm>
          <a:prstGeom prst="wedgeRoundRectCallout">
            <a:avLst>
              <a:gd name="adj1" fmla="val -37963"/>
              <a:gd name="adj2" fmla="val 89384"/>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Be sure to use comparative language when describing these distributions! </a:t>
            </a:r>
            <a:endParaRPr lang="en-US" sz="2800" b="1">
              <a:solidFill>
                <a:srgbClr val="FFFF00"/>
              </a:solidFill>
              <a:effectLst>
                <a:outerShdw blurRad="38100" dist="38100" dir="2700000" algn="tl">
                  <a:srgbClr val="000000"/>
                </a:outerShdw>
              </a:effectLst>
            </a:endParaRPr>
          </a:p>
        </p:txBody>
      </p:sp>
      <p:sp>
        <p:nvSpPr>
          <p:cNvPr id="130058" name="AutoShape 10"/>
          <p:cNvSpPr>
            <a:spLocks noChangeArrowheads="1"/>
          </p:cNvSpPr>
          <p:nvPr/>
        </p:nvSpPr>
        <p:spPr bwMode="auto">
          <a:xfrm>
            <a:off x="0" y="0"/>
            <a:ext cx="9144000" cy="3124200"/>
          </a:xfrm>
          <a:prstGeom prst="wedgeRoundRectCallout">
            <a:avLst>
              <a:gd name="adj1" fmla="val -8227"/>
              <a:gd name="adj2" fmla="val 5772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600" b="1"/>
              <a:t>The median percentage of primary-school-aged children enrolled in school is larger for countries in Northern Africa than in Central Africa, but the ranges are the same.  The distribution for countries in Northern Africa is strongly negatively skewed, but the distribution for countries in Central Africa is approximately symmetrical.</a:t>
            </a:r>
            <a:endParaRPr lang="en-US" sz="2600" b="1">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1"/>
                                        </p:tgtEl>
                                        <p:attrNameLst>
                                          <p:attrName>style.visibility</p:attrName>
                                        </p:attrNameLst>
                                      </p:cBhvr>
                                      <p:to>
                                        <p:strVal val="visible"/>
                                      </p:to>
                                    </p:set>
                                  </p:childTnLst>
                                  <p:subTnLst>
                                    <p:set>
                                      <p:cBhvr override="childStyle">
                                        <p:cTn dur="1" fill="hold" display="0" masterRel="nextClick" afterEffect="1"/>
                                        <p:tgtEl>
                                          <p:spTgt spid="130051"/>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052"/>
                                        </p:tgtEl>
                                        <p:attrNameLst>
                                          <p:attrName>style.visibility</p:attrName>
                                        </p:attrNameLst>
                                      </p:cBhvr>
                                      <p:to>
                                        <p:strVal val="visible"/>
                                      </p:to>
                                    </p:set>
                                  </p:childTnLst>
                                  <p:subTnLst>
                                    <p:set>
                                      <p:cBhvr override="childStyle">
                                        <p:cTn dur="1" fill="hold" display="0" masterRel="nextClick" afterEffect="1"/>
                                        <p:tgtEl>
                                          <p:spTgt spid="130052"/>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0053"/>
                                        </p:tgtEl>
                                        <p:attrNameLst>
                                          <p:attrName>style.visibility</p:attrName>
                                        </p:attrNameLst>
                                      </p:cBhvr>
                                      <p:to>
                                        <p:strVal val="visible"/>
                                      </p:to>
                                    </p:set>
                                  </p:childTnLst>
                                  <p:subTnLst>
                                    <p:set>
                                      <p:cBhvr override="childStyle">
                                        <p:cTn dur="1" fill="hold" display="0" masterRel="nextClick" afterEffect="1"/>
                                        <p:tgtEl>
                                          <p:spTgt spid="130053"/>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005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0057"/>
                                        </p:tgtEl>
                                        <p:attrNameLst>
                                          <p:attrName>style.visibility</p:attrName>
                                        </p:attrNameLst>
                                      </p:cBhvr>
                                      <p:to>
                                        <p:strVal val="visible"/>
                                      </p:to>
                                    </p:set>
                                  </p:childTnLst>
                                  <p:subTnLst>
                                    <p:set>
                                      <p:cBhvr override="childStyle">
                                        <p:cTn dur="1" fill="hold" display="0" masterRel="nextClick" afterEffect="1"/>
                                        <p:tgtEl>
                                          <p:spTgt spid="130057"/>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00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animBg="1"/>
      <p:bldP spid="130052" grpId="0" animBg="1"/>
      <p:bldP spid="130053" grpId="0" animBg="1"/>
      <p:bldP spid="130057" grpId="0" animBg="1"/>
      <p:bldP spid="13005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algn="l"/>
            <a:r>
              <a:rPr lang="en-US">
                <a:solidFill>
                  <a:srgbClr val="0000FF"/>
                </a:solidFill>
                <a:latin typeface="Comic Sans MS" pitchFamily="66" charset="0"/>
              </a:rPr>
              <a:t>Histograms</a:t>
            </a:r>
          </a:p>
        </p:txBody>
      </p:sp>
      <p:sp>
        <p:nvSpPr>
          <p:cNvPr id="131075" name="Rectangle 3"/>
          <p:cNvSpPr>
            <a:spLocks noGrp="1" noChangeArrowheads="1"/>
          </p:cNvSpPr>
          <p:nvPr>
            <p:ph type="body" idx="1"/>
          </p:nvPr>
        </p:nvSpPr>
        <p:spPr>
          <a:xfrm>
            <a:off x="228600" y="1295400"/>
            <a:ext cx="8915400" cy="5562600"/>
          </a:xfrm>
        </p:spPr>
        <p:txBody>
          <a:bodyPr/>
          <a:lstStyle/>
          <a:p>
            <a:pPr>
              <a:lnSpc>
                <a:spcPct val="90000"/>
              </a:lnSpc>
              <a:buFontTx/>
              <a:buNone/>
            </a:pPr>
            <a:r>
              <a:rPr lang="en-US" sz="3000">
                <a:solidFill>
                  <a:srgbClr val="00CC00"/>
                </a:solidFill>
                <a:latin typeface="Comic Sans MS" pitchFamily="66" charset="0"/>
              </a:rPr>
              <a:t>When to Use		</a:t>
            </a:r>
            <a:r>
              <a:rPr lang="en-US" sz="3000">
                <a:solidFill>
                  <a:srgbClr val="FF0000"/>
                </a:solidFill>
                <a:latin typeface="Comic Sans MS" pitchFamily="66" charset="0"/>
              </a:rPr>
              <a:t>Univariate numerical data</a:t>
            </a:r>
          </a:p>
          <a:p>
            <a:pPr>
              <a:lnSpc>
                <a:spcPct val="90000"/>
              </a:lnSpc>
            </a:pPr>
            <a:endParaRPr lang="en-US" sz="3000">
              <a:solidFill>
                <a:srgbClr val="FF0000"/>
              </a:solidFill>
              <a:latin typeface="Comic Sans MS" pitchFamily="66" charset="0"/>
            </a:endParaRPr>
          </a:p>
          <a:p>
            <a:pPr>
              <a:lnSpc>
                <a:spcPct val="90000"/>
              </a:lnSpc>
              <a:buFontTx/>
              <a:buNone/>
            </a:pPr>
            <a:r>
              <a:rPr lang="en-US" sz="3000">
                <a:solidFill>
                  <a:srgbClr val="00CC00"/>
                </a:solidFill>
                <a:latin typeface="Comic Sans MS" pitchFamily="66" charset="0"/>
              </a:rPr>
              <a:t>How to construct	</a:t>
            </a:r>
            <a:r>
              <a:rPr lang="en-US" sz="3000" b="1">
                <a:solidFill>
                  <a:srgbClr val="0000FF"/>
                </a:solidFill>
                <a:latin typeface="Comic Sans MS" pitchFamily="66" charset="0"/>
              </a:rPr>
              <a:t>Discrete data</a:t>
            </a:r>
          </a:p>
          <a:p>
            <a:pPr lvl="1">
              <a:lnSpc>
                <a:spcPct val="90000"/>
              </a:lnSpc>
              <a:buFont typeface="Comic Sans MS" pitchFamily="66" charset="0"/>
              <a:buChar char="―"/>
            </a:pPr>
            <a:r>
              <a:rPr lang="en-US" sz="2500">
                <a:solidFill>
                  <a:srgbClr val="FF0000"/>
                </a:solidFill>
                <a:latin typeface="Comic Sans MS" pitchFamily="66" charset="0"/>
              </a:rPr>
              <a:t>Draw a horizontal scale and mark it with the possible values for the variable</a:t>
            </a:r>
          </a:p>
          <a:p>
            <a:pPr lvl="1">
              <a:lnSpc>
                <a:spcPct val="90000"/>
              </a:lnSpc>
              <a:buFont typeface="Comic Sans MS" pitchFamily="66" charset="0"/>
              <a:buChar char="―"/>
            </a:pPr>
            <a:r>
              <a:rPr lang="en-US" sz="2500">
                <a:solidFill>
                  <a:srgbClr val="FF0000"/>
                </a:solidFill>
                <a:latin typeface="Comic Sans MS" pitchFamily="66" charset="0"/>
              </a:rPr>
              <a:t>Draw a vertical scale and mark it with frequency or relative frequency</a:t>
            </a:r>
          </a:p>
          <a:p>
            <a:pPr lvl="1">
              <a:lnSpc>
                <a:spcPct val="90000"/>
              </a:lnSpc>
              <a:buFont typeface="Comic Sans MS" pitchFamily="66" charset="0"/>
              <a:buChar char="―"/>
            </a:pPr>
            <a:r>
              <a:rPr lang="en-US" sz="2500">
                <a:solidFill>
                  <a:srgbClr val="FF0000"/>
                </a:solidFill>
                <a:latin typeface="Comic Sans MS" pitchFamily="66" charset="0"/>
              </a:rPr>
              <a:t>Above each possible value, draw a rectangle centered at that value with a height corresponding to its frequency or relative frequency</a:t>
            </a:r>
          </a:p>
          <a:p>
            <a:pPr>
              <a:lnSpc>
                <a:spcPct val="90000"/>
              </a:lnSpc>
              <a:buFontTx/>
              <a:buNone/>
            </a:pPr>
            <a:r>
              <a:rPr lang="en-US" sz="3000">
                <a:solidFill>
                  <a:srgbClr val="00CC00"/>
                </a:solidFill>
                <a:latin typeface="Comic Sans MS" pitchFamily="66" charset="0"/>
              </a:rPr>
              <a:t>To describe</a:t>
            </a:r>
          </a:p>
          <a:p>
            <a:pPr>
              <a:lnSpc>
                <a:spcPct val="90000"/>
              </a:lnSpc>
              <a:buFontTx/>
              <a:buNone/>
            </a:pPr>
            <a:r>
              <a:rPr lang="en-US" sz="2500">
                <a:latin typeface="Comic Sans MS" pitchFamily="66" charset="0"/>
              </a:rPr>
              <a:t> 	</a:t>
            </a:r>
            <a:r>
              <a:rPr lang="en-US" sz="2500">
                <a:solidFill>
                  <a:srgbClr val="FF0000"/>
                </a:solidFill>
                <a:latin typeface="Comic Sans MS" pitchFamily="66" charset="0"/>
              </a:rPr>
              <a:t>– </a:t>
            </a:r>
            <a:r>
              <a:rPr lang="en-US" sz="2500">
                <a:solidFill>
                  <a:srgbClr val="FF0000"/>
                </a:solidFill>
                <a:latin typeface="Comic Sans MS" pitchFamily="66" charset="0"/>
                <a:cs typeface="Times New Roman" pitchFamily="18" charset="0"/>
              </a:rPr>
              <a:t>comment</a:t>
            </a:r>
            <a:r>
              <a:rPr lang="en-US" sz="2500">
                <a:solidFill>
                  <a:srgbClr val="FF0000"/>
                </a:solidFill>
                <a:latin typeface="Comic Sans MS" pitchFamily="66" charset="0"/>
              </a:rPr>
              <a:t> on the center, spread, and shape of the distribution and if there are any unusual features</a:t>
            </a:r>
            <a:endParaRPr lang="en-US" sz="3000">
              <a:solidFill>
                <a:srgbClr val="00CC00"/>
              </a:solidFill>
              <a:latin typeface="Comic Sans MS" pitchFamily="66" charset="0"/>
            </a:endParaRPr>
          </a:p>
        </p:txBody>
      </p:sp>
      <p:sp>
        <p:nvSpPr>
          <p:cNvPr id="131078" name="AutoShape 6"/>
          <p:cNvSpPr>
            <a:spLocks noChangeArrowheads="1"/>
          </p:cNvSpPr>
          <p:nvPr/>
        </p:nvSpPr>
        <p:spPr bwMode="auto">
          <a:xfrm>
            <a:off x="6477000" y="3124200"/>
            <a:ext cx="914400" cy="609600"/>
          </a:xfrm>
          <a:prstGeom prst="wedgeRoundRectCallout">
            <a:avLst>
              <a:gd name="adj1" fmla="val -43750"/>
              <a:gd name="adj2" fmla="val 70000"/>
              <a:gd name="adj3"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endParaRPr lang="en-US"/>
          </a:p>
        </p:txBody>
      </p:sp>
      <p:sp>
        <p:nvSpPr>
          <p:cNvPr id="131079" name="AutoShape 7"/>
          <p:cNvSpPr>
            <a:spLocks noChangeArrowheads="1"/>
          </p:cNvSpPr>
          <p:nvPr/>
        </p:nvSpPr>
        <p:spPr bwMode="auto">
          <a:xfrm>
            <a:off x="4343400" y="2209800"/>
            <a:ext cx="4495800" cy="1828800"/>
          </a:xfrm>
          <a:prstGeom prst="wedgeRoundRectCallout">
            <a:avLst>
              <a:gd name="adj1" fmla="val -40676"/>
              <a:gd name="adj2" fmla="val -63370"/>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t>Constructed differently for discrete versus continuous data</a:t>
            </a:r>
          </a:p>
        </p:txBody>
      </p:sp>
      <p:sp>
        <p:nvSpPr>
          <p:cNvPr id="131080" name="AutoShape 8"/>
          <p:cNvSpPr>
            <a:spLocks noChangeArrowheads="1"/>
          </p:cNvSpPr>
          <p:nvPr/>
        </p:nvSpPr>
        <p:spPr bwMode="auto">
          <a:xfrm>
            <a:off x="914400" y="2514600"/>
            <a:ext cx="7315200" cy="1676400"/>
          </a:xfrm>
          <a:prstGeom prst="wedgeRoundRectCallout">
            <a:avLst>
              <a:gd name="adj1" fmla="val -46245"/>
              <a:gd name="adj2" fmla="val -119130"/>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350" indent="7938">
              <a:lnSpc>
                <a:spcPct val="100000"/>
              </a:lnSpc>
            </a:pPr>
            <a:r>
              <a:rPr lang="en-US"/>
              <a:t>For comparative histograms – use two separate graphs with the same scale on the horizontal axis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1079"/>
                                        </p:tgtEl>
                                        <p:attrNameLst>
                                          <p:attrName>style.visibility</p:attrName>
                                        </p:attrNameLst>
                                      </p:cBhvr>
                                      <p:to>
                                        <p:strVal val="visible"/>
                                      </p:to>
                                    </p:set>
                                  </p:childTnLst>
                                  <p:subTnLst>
                                    <p:set>
                                      <p:cBhvr override="childStyle">
                                        <p:cTn dur="1" fill="hold" display="0" masterRel="nextClick" afterEffect="1"/>
                                        <p:tgtEl>
                                          <p:spTgt spid="131079"/>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107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107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107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1075">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31075">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107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1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9" grpId="0" animBg="1"/>
      <p:bldP spid="13108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a:xfrm>
            <a:off x="381000" y="609600"/>
            <a:ext cx="8534400" cy="5867400"/>
          </a:xfrm>
        </p:spPr>
        <p:txBody>
          <a:bodyPr/>
          <a:lstStyle/>
          <a:p>
            <a:pPr marL="0" indent="0">
              <a:lnSpc>
                <a:spcPct val="80000"/>
              </a:lnSpc>
              <a:buFontTx/>
              <a:buNone/>
            </a:pPr>
            <a:r>
              <a:rPr lang="en-US" sz="2800">
                <a:solidFill>
                  <a:srgbClr val="0000FF"/>
                </a:solidFill>
                <a:latin typeface="Comic Sans MS" pitchFamily="66" charset="0"/>
              </a:rPr>
              <a:t>Queen honey bees mate shortly after they become adults.  During a mating flight, the queen usually takes several partners, collecting sperm that she will store and use throughout the rest of her life.  A study on honey bees provided the following data on the number of partners for 30 queen bees.</a:t>
            </a:r>
          </a:p>
          <a:p>
            <a:pPr marL="0" indent="0">
              <a:lnSpc>
                <a:spcPct val="80000"/>
              </a:lnSpc>
              <a:buFontTx/>
              <a:buNone/>
            </a:pPr>
            <a:endParaRPr lang="en-US" sz="2800">
              <a:solidFill>
                <a:srgbClr val="0000FF"/>
              </a:solidFill>
              <a:latin typeface="Comic Sans MS" pitchFamily="66" charset="0"/>
            </a:endParaRPr>
          </a:p>
          <a:p>
            <a:pPr marL="0" indent="0">
              <a:lnSpc>
                <a:spcPct val="80000"/>
              </a:lnSpc>
              <a:buFontTx/>
              <a:buNone/>
            </a:pPr>
            <a:r>
              <a:rPr lang="en-US" sz="2500">
                <a:solidFill>
                  <a:srgbClr val="00CC00"/>
                </a:solidFill>
                <a:latin typeface="Comic Sans MS" pitchFamily="66" charset="0"/>
              </a:rPr>
              <a:t>12	2	4	6	6	7	8	7	8     11 8	3	5	6	7	10	1	9    	7     6 9	7	5	4	7	4	6	7	8    10</a:t>
            </a:r>
            <a:r>
              <a:rPr lang="en-US" sz="2800">
                <a:solidFill>
                  <a:srgbClr val="00CC00"/>
                </a:solidFill>
                <a:latin typeface="Comic Sans MS" pitchFamily="66" charset="0"/>
              </a:rPr>
              <a:t> </a:t>
            </a:r>
          </a:p>
          <a:p>
            <a:pPr marL="0" indent="0">
              <a:lnSpc>
                <a:spcPct val="80000"/>
              </a:lnSpc>
              <a:buFontTx/>
              <a:buNone/>
            </a:pPr>
            <a:endParaRPr lang="en-US" sz="2800">
              <a:solidFill>
                <a:srgbClr val="00CC00"/>
              </a:solidFill>
              <a:latin typeface="Comic Sans MS" pitchFamily="66" charset="0"/>
            </a:endParaRPr>
          </a:p>
          <a:p>
            <a:pPr marL="0" indent="0">
              <a:lnSpc>
                <a:spcPct val="80000"/>
              </a:lnSpc>
              <a:buFontTx/>
              <a:buNone/>
            </a:pPr>
            <a:r>
              <a:rPr lang="en-US" sz="2800">
                <a:solidFill>
                  <a:srgbClr val="00CC00"/>
                </a:solidFill>
                <a:latin typeface="Comic Sans MS" pitchFamily="66" charset="0"/>
              </a:rPr>
              <a:t>Create a histogram for the number of partners of the queen bees.</a:t>
            </a:r>
          </a:p>
          <a:p>
            <a:pPr marL="0" indent="0">
              <a:lnSpc>
                <a:spcPct val="80000"/>
              </a:lnSpc>
              <a:buFontTx/>
              <a:buNone/>
            </a:pPr>
            <a:r>
              <a:rPr lang="en-US" sz="2100">
                <a:solidFill>
                  <a:srgbClr val="0000FF"/>
                </a:solidFill>
                <a:latin typeface="Comic Sans MS" pitchFamily="66" charset="0"/>
              </a:rPr>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746" name="Picture 2"/>
          <p:cNvPicPr>
            <a:picLocks noChangeAspect="1" noChangeArrowheads="1"/>
          </p:cNvPicPr>
          <p:nvPr/>
        </p:nvPicPr>
        <p:blipFill>
          <a:blip r:embed="rId2">
            <a:extLst>
              <a:ext uri="{28A0092B-C50C-407E-A947-70E740481C1C}">
                <a14:useLocalDpi xmlns:a14="http://schemas.microsoft.com/office/drawing/2010/main" val="0"/>
              </a:ext>
            </a:extLst>
          </a:blip>
          <a:srcRect l="3906"/>
          <a:stretch>
            <a:fillRect/>
          </a:stretch>
        </p:blipFill>
        <p:spPr bwMode="auto">
          <a:xfrm>
            <a:off x="0" y="685800"/>
            <a:ext cx="4818063" cy="4111625"/>
          </a:xfrm>
          <a:prstGeom prst="rect">
            <a:avLst/>
          </a:prstGeom>
          <a:noFill/>
          <a:extLst>
            <a:ext uri="{909E8E84-426E-40DD-AFC4-6F175D3DCCD1}">
              <a14:hiddenFill xmlns:a14="http://schemas.microsoft.com/office/drawing/2010/main">
                <a:solidFill>
                  <a:srgbClr val="FFFFFF"/>
                </a:solidFill>
              </a14:hiddenFill>
            </a:ext>
          </a:extLst>
        </p:spPr>
      </p:pic>
      <p:sp>
        <p:nvSpPr>
          <p:cNvPr id="159747" name="AutoShape 3"/>
          <p:cNvSpPr>
            <a:spLocks noChangeArrowheads="1"/>
          </p:cNvSpPr>
          <p:nvPr/>
        </p:nvSpPr>
        <p:spPr bwMode="auto">
          <a:xfrm>
            <a:off x="5791200" y="685800"/>
            <a:ext cx="3124200" cy="4191000"/>
          </a:xfrm>
          <a:prstGeom prst="wedgeRoundRectCallout">
            <a:avLst>
              <a:gd name="adj1" fmla="val -64532"/>
              <a:gd name="adj2" fmla="val -5986"/>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solidFill>
                  <a:srgbClr val="FFFF00"/>
                </a:solidFill>
              </a:rPr>
              <a:t>First draw a horizontal axis, scaled with the possible values of the variable of interest.</a:t>
            </a:r>
          </a:p>
        </p:txBody>
      </p:sp>
      <p:sp>
        <p:nvSpPr>
          <p:cNvPr id="159763" name="AutoShape 19"/>
          <p:cNvSpPr>
            <a:spLocks noChangeArrowheads="1"/>
          </p:cNvSpPr>
          <p:nvPr/>
        </p:nvSpPr>
        <p:spPr bwMode="auto">
          <a:xfrm>
            <a:off x="5943600" y="1066800"/>
            <a:ext cx="3124200" cy="4191000"/>
          </a:xfrm>
          <a:prstGeom prst="wedgeRoundRectCallout">
            <a:avLst>
              <a:gd name="adj1" fmla="val -64532"/>
              <a:gd name="adj2" fmla="val -13259"/>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solidFill>
                  <a:srgbClr val="FFFF00"/>
                </a:solidFill>
              </a:rPr>
              <a:t>Next draw a vertical axis, scaled  with frequency or relative frequency.</a:t>
            </a:r>
          </a:p>
        </p:txBody>
      </p:sp>
      <p:sp>
        <p:nvSpPr>
          <p:cNvPr id="159780" name="AutoShape 36"/>
          <p:cNvSpPr>
            <a:spLocks noChangeArrowheads="1"/>
          </p:cNvSpPr>
          <p:nvPr/>
        </p:nvSpPr>
        <p:spPr bwMode="auto">
          <a:xfrm>
            <a:off x="533400" y="4724400"/>
            <a:ext cx="7543800" cy="1752600"/>
          </a:xfrm>
          <a:prstGeom prst="wedgeRoundRectCallout">
            <a:avLst>
              <a:gd name="adj1" fmla="val -45495"/>
              <a:gd name="adj2" fmla="val -170019"/>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350" indent="7938" algn="ctr"/>
            <a:r>
              <a:rPr lang="en-US"/>
              <a:t>Suppose we use relative frequency instead of frequency on the vertical axis.</a:t>
            </a:r>
          </a:p>
        </p:txBody>
      </p:sp>
      <p:pic>
        <p:nvPicPr>
          <p:cNvPr id="159781" name="Picture 37"/>
          <p:cNvPicPr>
            <a:picLocks noChangeAspect="1" noChangeArrowheads="1"/>
          </p:cNvPicPr>
          <p:nvPr/>
        </p:nvPicPr>
        <p:blipFill>
          <a:blip r:embed="rId3">
            <a:extLst>
              <a:ext uri="{28A0092B-C50C-407E-A947-70E740481C1C}">
                <a14:useLocalDpi xmlns:a14="http://schemas.microsoft.com/office/drawing/2010/main" val="0"/>
              </a:ext>
            </a:extLst>
          </a:blip>
          <a:srcRect l="2815" r="4556"/>
          <a:stretch>
            <a:fillRect/>
          </a:stretch>
        </p:blipFill>
        <p:spPr bwMode="auto">
          <a:xfrm>
            <a:off x="4495800" y="768350"/>
            <a:ext cx="4648200" cy="4114800"/>
          </a:xfrm>
          <a:prstGeom prst="rect">
            <a:avLst/>
          </a:prstGeom>
          <a:noFill/>
          <a:extLst>
            <a:ext uri="{909E8E84-426E-40DD-AFC4-6F175D3DCCD1}">
              <a14:hiddenFill xmlns:a14="http://schemas.microsoft.com/office/drawing/2010/main">
                <a:solidFill>
                  <a:srgbClr val="FFFFFF"/>
                </a:solidFill>
              </a14:hiddenFill>
            </a:ext>
          </a:extLst>
        </p:spPr>
      </p:pic>
      <p:sp>
        <p:nvSpPr>
          <p:cNvPr id="159779" name="AutoShape 35"/>
          <p:cNvSpPr>
            <a:spLocks noChangeArrowheads="1"/>
          </p:cNvSpPr>
          <p:nvPr/>
        </p:nvSpPr>
        <p:spPr bwMode="auto">
          <a:xfrm>
            <a:off x="5562600" y="457200"/>
            <a:ext cx="3352800" cy="4572000"/>
          </a:xfrm>
          <a:prstGeom prst="wedgeRoundRectCallout">
            <a:avLst>
              <a:gd name="adj1" fmla="val -84046"/>
              <a:gd name="adj2" fmla="val -24653"/>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350" indent="7938" algn="ctr"/>
            <a:r>
              <a:rPr lang="en-US">
                <a:solidFill>
                  <a:srgbClr val="FFFF00"/>
                </a:solidFill>
              </a:rPr>
              <a:t>Draw a rectangle above each value with a height corresponding to the frequency.</a:t>
            </a:r>
          </a:p>
        </p:txBody>
      </p:sp>
      <p:sp>
        <p:nvSpPr>
          <p:cNvPr id="159782" name="AutoShape 38"/>
          <p:cNvSpPr>
            <a:spLocks noChangeArrowheads="1"/>
          </p:cNvSpPr>
          <p:nvPr/>
        </p:nvSpPr>
        <p:spPr bwMode="auto">
          <a:xfrm>
            <a:off x="685800" y="5410200"/>
            <a:ext cx="7543800" cy="1219200"/>
          </a:xfrm>
          <a:prstGeom prst="wedgeRoundRectCallout">
            <a:avLst>
              <a:gd name="adj1" fmla="val -1051"/>
              <a:gd name="adj2" fmla="val -120051"/>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350" indent="7938" algn="ctr"/>
            <a:r>
              <a:rPr lang="en-US"/>
              <a:t>What do you notice about the shapes of these two histograms?</a:t>
            </a:r>
          </a:p>
        </p:txBody>
      </p:sp>
      <p:pic>
        <p:nvPicPr>
          <p:cNvPr id="159783" name="Picture 39"/>
          <p:cNvPicPr>
            <a:picLocks noChangeAspect="1" noChangeArrowheads="1"/>
          </p:cNvPicPr>
          <p:nvPr/>
        </p:nvPicPr>
        <p:blipFill>
          <a:blip r:embed="rId4">
            <a:extLst>
              <a:ext uri="{28A0092B-C50C-407E-A947-70E740481C1C}">
                <a14:useLocalDpi xmlns:a14="http://schemas.microsoft.com/office/drawing/2010/main" val="0"/>
              </a:ext>
            </a:extLst>
          </a:blip>
          <a:srcRect t="43610" b="41853"/>
          <a:stretch>
            <a:fillRect/>
          </a:stretch>
        </p:blipFill>
        <p:spPr bwMode="auto">
          <a:xfrm>
            <a:off x="301625" y="3822700"/>
            <a:ext cx="40417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9784" name="Picture 40"/>
          <p:cNvPicPr>
            <a:picLocks noChangeAspect="1" noChangeArrowheads="1"/>
          </p:cNvPicPr>
          <p:nvPr/>
        </p:nvPicPr>
        <p:blipFill>
          <a:blip r:embed="rId5">
            <a:extLst>
              <a:ext uri="{28A0092B-C50C-407E-A947-70E740481C1C}">
                <a14:useLocalDpi xmlns:a14="http://schemas.microsoft.com/office/drawing/2010/main" val="0"/>
              </a:ext>
            </a:extLst>
          </a:blip>
          <a:srcRect r="86562"/>
          <a:stretch>
            <a:fillRect/>
          </a:stretch>
        </p:blipFill>
        <p:spPr bwMode="auto">
          <a:xfrm>
            <a:off x="-31750" y="1187450"/>
            <a:ext cx="762000" cy="318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97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5974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59763"/>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15978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159763"/>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159779"/>
                                        </p:tgtEl>
                                        <p:attrNameLst>
                                          <p:attrName>style.visibility</p:attrName>
                                        </p:attrNameLst>
                                      </p:cBhvr>
                                      <p:to>
                                        <p:strVal val="visible"/>
                                      </p:to>
                                    </p:set>
                                  </p:childTnLst>
                                </p:cTn>
                              </p:par>
                              <p:par>
                                <p:cTn id="22" presetID="1" presetClass="exit" presetSubtype="0" fill="hold" nodeType="withEffect">
                                  <p:stCondLst>
                                    <p:cond delay="0"/>
                                  </p:stCondLst>
                                  <p:childTnLst>
                                    <p:set>
                                      <p:cBhvr>
                                        <p:cTn id="23" dur="1" fill="hold">
                                          <p:stCondLst>
                                            <p:cond delay="0"/>
                                          </p:stCondLst>
                                        </p:cTn>
                                        <p:tgtEl>
                                          <p:spTgt spid="159783"/>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159784"/>
                                        </p:tgtEl>
                                        <p:attrNameLst>
                                          <p:attrName>style.visibility</p:attrName>
                                        </p:attrNameLst>
                                      </p:cBhvr>
                                      <p:to>
                                        <p:strVal val="hidden"/>
                                      </p:to>
                                    </p:set>
                                  </p:childTnLst>
                                </p:cTn>
                              </p:par>
                            </p:childTnLst>
                          </p:cTn>
                        </p:par>
                        <p:par>
                          <p:cTn id="26" fill="hold" nodeType="afterGroup">
                            <p:stCondLst>
                              <p:cond delay="0"/>
                            </p:stCondLst>
                            <p:childTnLst>
                              <p:par>
                                <p:cTn id="27" presetID="1" presetClass="entr" presetSubtype="0" fill="hold" nodeType="afterEffect">
                                  <p:stCondLst>
                                    <p:cond delay="0"/>
                                  </p:stCondLst>
                                  <p:childTnLst>
                                    <p:set>
                                      <p:cBhvr>
                                        <p:cTn id="28" dur="1" fill="hold">
                                          <p:stCondLst>
                                            <p:cond delay="0"/>
                                          </p:stCondLst>
                                        </p:cTn>
                                        <p:tgtEl>
                                          <p:spTgt spid="15974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59779"/>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159780"/>
                                        </p:tgtEl>
                                        <p:attrNameLst>
                                          <p:attrName>style.visibility</p:attrName>
                                        </p:attrNameLst>
                                      </p:cBhvr>
                                      <p:to>
                                        <p:strVal val="visible"/>
                                      </p:to>
                                    </p:set>
                                  </p:childTnLst>
                                  <p:subTnLst>
                                    <p:set>
                                      <p:cBhvr override="childStyle">
                                        <p:cTn dur="1" fill="hold" display="0" masterRel="nextClick" afterEffect="1"/>
                                        <p:tgtEl>
                                          <p:spTgt spid="159780"/>
                                        </p:tgtEl>
                                        <p:attrNameLst>
                                          <p:attrName>style.visibility</p:attrName>
                                        </p:attrNameLst>
                                      </p:cBhvr>
                                      <p:to>
                                        <p:strVal val="hidden"/>
                                      </p:to>
                                    </p:set>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5978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97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animBg="1"/>
      <p:bldP spid="159763" grpId="0" animBg="1"/>
      <p:bldP spid="159763" grpId="1" animBg="1"/>
      <p:bldP spid="159780" grpId="0" animBg="1"/>
      <p:bldP spid="159779" grpId="0" animBg="1"/>
      <p:bldP spid="159779" grpId="1" animBg="1"/>
      <p:bldP spid="15978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algn="l"/>
            <a:r>
              <a:rPr lang="en-US">
                <a:solidFill>
                  <a:srgbClr val="0000FF"/>
                </a:solidFill>
                <a:latin typeface="Comic Sans MS" pitchFamily="66" charset="0"/>
              </a:rPr>
              <a:t>Double Bar Charts</a:t>
            </a:r>
          </a:p>
        </p:txBody>
      </p:sp>
      <p:sp>
        <p:nvSpPr>
          <p:cNvPr id="104454" name="Rectangle 6"/>
          <p:cNvSpPr>
            <a:spLocks noGrp="1" noChangeArrowheads="1"/>
          </p:cNvSpPr>
          <p:nvPr>
            <p:ph type="body" idx="1"/>
          </p:nvPr>
        </p:nvSpPr>
        <p:spPr>
          <a:xfrm>
            <a:off x="457200" y="1600200"/>
            <a:ext cx="8229600" cy="5029200"/>
          </a:xfrm>
          <a:noFill/>
          <a:ln/>
        </p:spPr>
        <p:txBody>
          <a:bodyPr/>
          <a:lstStyle/>
          <a:p>
            <a:pPr>
              <a:buFontTx/>
              <a:buNone/>
            </a:pPr>
            <a:r>
              <a:rPr lang="en-US">
                <a:solidFill>
                  <a:srgbClr val="00CC00"/>
                </a:solidFill>
              </a:rPr>
              <a:t>When to Use		</a:t>
            </a:r>
            <a:r>
              <a:rPr lang="en-US">
                <a:solidFill>
                  <a:srgbClr val="FF0000"/>
                </a:solidFill>
              </a:rPr>
              <a:t>Categorical data</a:t>
            </a:r>
          </a:p>
          <a:p>
            <a:endParaRPr lang="en-US" sz="2000">
              <a:solidFill>
                <a:srgbClr val="FF0000"/>
              </a:solidFill>
            </a:endParaRPr>
          </a:p>
          <a:p>
            <a:pPr>
              <a:buFontTx/>
              <a:buNone/>
            </a:pPr>
            <a:r>
              <a:rPr lang="en-US">
                <a:solidFill>
                  <a:srgbClr val="00CC00"/>
                </a:solidFill>
              </a:rPr>
              <a:t>How to construct	</a:t>
            </a:r>
          </a:p>
          <a:p>
            <a:pPr marL="911225" lvl="1"/>
            <a:r>
              <a:rPr lang="en-US">
                <a:solidFill>
                  <a:srgbClr val="FF0000"/>
                </a:solidFill>
              </a:rPr>
              <a:t>Constructed like bar charts, but with two (or more) groups being compared</a:t>
            </a:r>
          </a:p>
          <a:p>
            <a:pPr marL="911225" lvl="1"/>
            <a:r>
              <a:rPr lang="en-US" b="1">
                <a:solidFill>
                  <a:srgbClr val="FF0000"/>
                </a:solidFill>
              </a:rPr>
              <a:t> </a:t>
            </a:r>
            <a:r>
              <a:rPr lang="en-US" b="1">
                <a:solidFill>
                  <a:srgbClr val="0000FF"/>
                </a:solidFill>
              </a:rPr>
              <a:t>MUST</a:t>
            </a:r>
            <a:r>
              <a:rPr lang="en-US">
                <a:solidFill>
                  <a:srgbClr val="FF0000"/>
                </a:solidFill>
              </a:rPr>
              <a:t> use relative frequencies on the vertical axis</a:t>
            </a:r>
          </a:p>
          <a:p>
            <a:pPr marL="911225" lvl="1"/>
            <a:r>
              <a:rPr lang="en-US" b="1">
                <a:solidFill>
                  <a:srgbClr val="FF0000"/>
                </a:solidFill>
              </a:rPr>
              <a:t> </a:t>
            </a:r>
            <a:r>
              <a:rPr lang="en-US" b="1">
                <a:solidFill>
                  <a:srgbClr val="0000FF"/>
                </a:solidFill>
              </a:rPr>
              <a:t>MUST</a:t>
            </a:r>
            <a:r>
              <a:rPr lang="en-US">
                <a:solidFill>
                  <a:srgbClr val="FF0000"/>
                </a:solidFill>
              </a:rPr>
              <a:t> include a key to denote the different bars</a:t>
            </a:r>
          </a:p>
          <a:p>
            <a:pPr marL="911225" lvl="1"/>
            <a:endParaRPr lang="en-US">
              <a:solidFill>
                <a:srgbClr val="FF0000"/>
              </a:solidFill>
            </a:endParaRPr>
          </a:p>
        </p:txBody>
      </p:sp>
      <p:sp>
        <p:nvSpPr>
          <p:cNvPr id="104455" name="AutoShape 7"/>
          <p:cNvSpPr>
            <a:spLocks noChangeArrowheads="1"/>
          </p:cNvSpPr>
          <p:nvPr/>
        </p:nvSpPr>
        <p:spPr bwMode="auto">
          <a:xfrm>
            <a:off x="0" y="5334000"/>
            <a:ext cx="9144000" cy="762000"/>
          </a:xfrm>
          <a:prstGeom prst="wedgeRoundRectCallout">
            <a:avLst>
              <a:gd name="adj1" fmla="val -5310"/>
              <a:gd name="adj2" fmla="val -163958"/>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3100" b="1"/>
              <a:t>Why </a:t>
            </a:r>
            <a:r>
              <a:rPr lang="en-US" sz="3100" b="1">
                <a:solidFill>
                  <a:srgbClr val="FF0000"/>
                </a:solidFill>
                <a:effectLst>
                  <a:outerShdw blurRad="38100" dist="38100" dir="2700000" algn="tl">
                    <a:srgbClr val="000000"/>
                  </a:outerShdw>
                </a:effectLst>
              </a:rPr>
              <a:t>MUST</a:t>
            </a:r>
            <a:r>
              <a:rPr lang="en-US" sz="3100" b="1"/>
              <a:t> we use relative frequencies?</a:t>
            </a:r>
            <a:endParaRPr lang="en-US" sz="3100" b="1">
              <a:solidFill>
                <a:srgbClr val="FF00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4454">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4454">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4455"/>
                                        </p:tgtEl>
                                        <p:attrNameLst>
                                          <p:attrName>style.visibility</p:attrName>
                                        </p:attrNameLst>
                                      </p:cBhvr>
                                      <p:to>
                                        <p:strVal val="visible"/>
                                      </p:to>
                                    </p:set>
                                  </p:childTnLst>
                                  <p:subTnLst>
                                    <p:set>
                                      <p:cBhvr override="childStyle">
                                        <p:cTn dur="1" fill="hold" display="0" masterRel="nextClick" afterEffect="1"/>
                                        <p:tgtEl>
                                          <p:spTgt spid="104455"/>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445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4" grpId="0" uiExpand="1" build="p"/>
      <p:bldP spid="10445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algn="l"/>
            <a:r>
              <a:rPr lang="en-US">
                <a:solidFill>
                  <a:srgbClr val="0000FF"/>
                </a:solidFill>
                <a:latin typeface="Comic Sans MS" pitchFamily="66" charset="0"/>
              </a:rPr>
              <a:t>Histograms</a:t>
            </a:r>
          </a:p>
        </p:txBody>
      </p:sp>
      <p:sp>
        <p:nvSpPr>
          <p:cNvPr id="160771" name="Rectangle 3"/>
          <p:cNvSpPr>
            <a:spLocks noGrp="1" noChangeArrowheads="1"/>
          </p:cNvSpPr>
          <p:nvPr>
            <p:ph type="body" idx="1"/>
          </p:nvPr>
        </p:nvSpPr>
        <p:spPr>
          <a:xfrm>
            <a:off x="228600" y="1295400"/>
            <a:ext cx="8915400" cy="5562600"/>
          </a:xfrm>
        </p:spPr>
        <p:txBody>
          <a:bodyPr/>
          <a:lstStyle/>
          <a:p>
            <a:pPr>
              <a:lnSpc>
                <a:spcPct val="90000"/>
              </a:lnSpc>
              <a:buFontTx/>
              <a:buNone/>
            </a:pPr>
            <a:r>
              <a:rPr lang="en-US" sz="3000">
                <a:solidFill>
                  <a:srgbClr val="00CC00"/>
                </a:solidFill>
                <a:latin typeface="Comic Sans MS" pitchFamily="66" charset="0"/>
              </a:rPr>
              <a:t>When to Use		</a:t>
            </a:r>
            <a:r>
              <a:rPr lang="en-US" sz="3000">
                <a:solidFill>
                  <a:srgbClr val="FF0000"/>
                </a:solidFill>
                <a:latin typeface="Comic Sans MS" pitchFamily="66" charset="0"/>
              </a:rPr>
              <a:t>Univariate numerical data</a:t>
            </a:r>
          </a:p>
          <a:p>
            <a:pPr>
              <a:lnSpc>
                <a:spcPct val="90000"/>
              </a:lnSpc>
            </a:pPr>
            <a:endParaRPr lang="en-US" sz="3000">
              <a:solidFill>
                <a:srgbClr val="FF0000"/>
              </a:solidFill>
              <a:latin typeface="Comic Sans MS" pitchFamily="66" charset="0"/>
            </a:endParaRPr>
          </a:p>
          <a:p>
            <a:pPr>
              <a:lnSpc>
                <a:spcPct val="90000"/>
              </a:lnSpc>
              <a:buFontTx/>
              <a:buNone/>
            </a:pPr>
            <a:r>
              <a:rPr lang="en-US" sz="3000">
                <a:solidFill>
                  <a:srgbClr val="00CC00"/>
                </a:solidFill>
                <a:latin typeface="Comic Sans MS" pitchFamily="66" charset="0"/>
              </a:rPr>
              <a:t>How to construct	</a:t>
            </a:r>
            <a:r>
              <a:rPr lang="en-US" sz="3000" b="1">
                <a:solidFill>
                  <a:srgbClr val="0000FF"/>
                </a:solidFill>
                <a:latin typeface="Comic Sans MS" pitchFamily="66" charset="0"/>
              </a:rPr>
              <a:t>Continuous data</a:t>
            </a:r>
          </a:p>
          <a:p>
            <a:pPr lvl="1">
              <a:lnSpc>
                <a:spcPct val="90000"/>
              </a:lnSpc>
              <a:buFont typeface="Comic Sans MS" pitchFamily="66" charset="0"/>
              <a:buChar char="―"/>
            </a:pPr>
            <a:r>
              <a:rPr lang="en-US" sz="2500">
                <a:solidFill>
                  <a:srgbClr val="FF0000"/>
                </a:solidFill>
                <a:latin typeface="Comic Sans MS" pitchFamily="66" charset="0"/>
              </a:rPr>
              <a:t>Mark the boundaries of the class intervals on the horizontal axis</a:t>
            </a:r>
          </a:p>
          <a:p>
            <a:pPr lvl="1">
              <a:lnSpc>
                <a:spcPct val="90000"/>
              </a:lnSpc>
              <a:buFont typeface="Comic Sans MS" pitchFamily="66" charset="0"/>
              <a:buChar char="―"/>
            </a:pPr>
            <a:r>
              <a:rPr lang="en-US" sz="2500">
                <a:solidFill>
                  <a:srgbClr val="FF0000"/>
                </a:solidFill>
                <a:latin typeface="Comic Sans MS" pitchFamily="66" charset="0"/>
              </a:rPr>
              <a:t>Draw a vertical scale and mark it with frequency or relative frequency</a:t>
            </a:r>
          </a:p>
          <a:p>
            <a:pPr lvl="1">
              <a:lnSpc>
                <a:spcPct val="90000"/>
              </a:lnSpc>
              <a:buFont typeface="Comic Sans MS" pitchFamily="66" charset="0"/>
              <a:buChar char="―"/>
            </a:pPr>
            <a:r>
              <a:rPr lang="en-US" sz="2500">
                <a:solidFill>
                  <a:srgbClr val="FF0000"/>
                </a:solidFill>
                <a:latin typeface="Comic Sans MS" pitchFamily="66" charset="0"/>
              </a:rPr>
              <a:t>Draw a rectangle directly above each class interval with a height corresponding to its frequency or relative frequency</a:t>
            </a:r>
          </a:p>
          <a:p>
            <a:pPr>
              <a:lnSpc>
                <a:spcPct val="90000"/>
              </a:lnSpc>
              <a:buFontTx/>
              <a:buNone/>
            </a:pPr>
            <a:r>
              <a:rPr lang="en-US" sz="3000">
                <a:solidFill>
                  <a:srgbClr val="00CC00"/>
                </a:solidFill>
                <a:latin typeface="Comic Sans MS" pitchFamily="66" charset="0"/>
              </a:rPr>
              <a:t>To describe</a:t>
            </a:r>
          </a:p>
          <a:p>
            <a:pPr>
              <a:lnSpc>
                <a:spcPct val="90000"/>
              </a:lnSpc>
              <a:buFontTx/>
              <a:buNone/>
            </a:pPr>
            <a:r>
              <a:rPr lang="en-US" sz="2500">
                <a:latin typeface="Comic Sans MS" pitchFamily="66" charset="0"/>
              </a:rPr>
              <a:t> 	</a:t>
            </a:r>
            <a:r>
              <a:rPr lang="en-US" sz="2500">
                <a:solidFill>
                  <a:srgbClr val="FF0000"/>
                </a:solidFill>
                <a:latin typeface="Comic Sans MS" pitchFamily="66" charset="0"/>
              </a:rPr>
              <a:t>– </a:t>
            </a:r>
            <a:r>
              <a:rPr lang="en-US" sz="2500">
                <a:solidFill>
                  <a:srgbClr val="FF0000"/>
                </a:solidFill>
                <a:latin typeface="Comic Sans MS" pitchFamily="66" charset="0"/>
                <a:cs typeface="Times New Roman" pitchFamily="18" charset="0"/>
              </a:rPr>
              <a:t>comment</a:t>
            </a:r>
            <a:r>
              <a:rPr lang="en-US" sz="2500">
                <a:solidFill>
                  <a:srgbClr val="FF0000"/>
                </a:solidFill>
                <a:latin typeface="Comic Sans MS" pitchFamily="66" charset="0"/>
              </a:rPr>
              <a:t> on the center, spread, and shape of the distribution and if there are any unusual features</a:t>
            </a:r>
            <a:endParaRPr lang="en-US" sz="3000">
              <a:solidFill>
                <a:srgbClr val="00CC00"/>
              </a:solidFill>
              <a:latin typeface="Comic Sans MS" pitchFamily="66" charset="0"/>
            </a:endParaRPr>
          </a:p>
        </p:txBody>
      </p:sp>
      <p:sp>
        <p:nvSpPr>
          <p:cNvPr id="160772" name="AutoShape 4"/>
          <p:cNvSpPr>
            <a:spLocks noChangeArrowheads="1"/>
          </p:cNvSpPr>
          <p:nvPr/>
        </p:nvSpPr>
        <p:spPr bwMode="auto">
          <a:xfrm>
            <a:off x="6477000" y="3124200"/>
            <a:ext cx="914400" cy="609600"/>
          </a:xfrm>
          <a:prstGeom prst="wedgeRoundRectCallout">
            <a:avLst>
              <a:gd name="adj1" fmla="val -43750"/>
              <a:gd name="adj2" fmla="val 70000"/>
              <a:gd name="adj3"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endParaRPr lang="en-US"/>
          </a:p>
        </p:txBody>
      </p:sp>
      <p:sp>
        <p:nvSpPr>
          <p:cNvPr id="160775" name="AutoShape 7"/>
          <p:cNvSpPr>
            <a:spLocks noChangeArrowheads="1"/>
          </p:cNvSpPr>
          <p:nvPr/>
        </p:nvSpPr>
        <p:spPr bwMode="auto">
          <a:xfrm>
            <a:off x="838200" y="4191000"/>
            <a:ext cx="7162800" cy="1066800"/>
          </a:xfrm>
          <a:prstGeom prst="wedgeRoundRectCallout">
            <a:avLst>
              <a:gd name="adj1" fmla="val 1819"/>
              <a:gd name="adj2" fmla="val -169347"/>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This is the type of histogram that most students are familiar with.</a:t>
            </a:r>
            <a:endParaRPr lang="en-US" sz="2800" b="1">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077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077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6077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60771">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6077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0771">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0775"/>
                                        </p:tgtEl>
                                        <p:attrNameLst>
                                          <p:attrName>style.visibility</p:attrName>
                                        </p:attrNameLst>
                                      </p:cBhvr>
                                      <p:to>
                                        <p:strVal val="visible"/>
                                      </p:to>
                                    </p:set>
                                  </p:childTnLst>
                                  <p:subTnLst>
                                    <p:set>
                                      <p:cBhvr override="childStyle">
                                        <p:cTn dur="1" fill="hold" display="0" masterRel="nextClick" afterEffect="1"/>
                                        <p:tgtEl>
                                          <p:spTgt spid="16077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noChangeArrowheads="1"/>
          </p:cNvSpPr>
          <p:nvPr>
            <p:ph type="body" idx="1"/>
          </p:nvPr>
        </p:nvSpPr>
        <p:spPr>
          <a:xfrm>
            <a:off x="457200" y="533400"/>
            <a:ext cx="8229600" cy="2209800"/>
          </a:xfrm>
        </p:spPr>
        <p:txBody>
          <a:bodyPr/>
          <a:lstStyle/>
          <a:p>
            <a:pPr marL="6350" indent="7938">
              <a:buFontTx/>
              <a:buNone/>
            </a:pPr>
            <a:r>
              <a:rPr lang="en-US" sz="2800">
                <a:solidFill>
                  <a:srgbClr val="0000FF"/>
                </a:solidFill>
                <a:latin typeface="Comic Sans MS" pitchFamily="66" charset="0"/>
              </a:rPr>
              <a:t>A study examined the length of hours spent watching TV per day for a sample of children age 1 and for a sample of children age 3. Below are comparative histograms.</a:t>
            </a:r>
          </a:p>
        </p:txBody>
      </p:sp>
      <p:grpSp>
        <p:nvGrpSpPr>
          <p:cNvPr id="162823" name="Group 7"/>
          <p:cNvGrpSpPr>
            <a:grpSpLocks/>
          </p:cNvGrpSpPr>
          <p:nvPr/>
        </p:nvGrpSpPr>
        <p:grpSpPr bwMode="auto">
          <a:xfrm>
            <a:off x="533400" y="2362200"/>
            <a:ext cx="8610600" cy="3886200"/>
            <a:chOff x="336" y="1536"/>
            <a:chExt cx="5424" cy="2448"/>
          </a:xfrm>
        </p:grpSpPr>
        <p:pic>
          <p:nvPicPr>
            <p:cNvPr id="1628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 y="1536"/>
              <a:ext cx="5424" cy="2354"/>
            </a:xfrm>
            <a:prstGeom prst="rect">
              <a:avLst/>
            </a:prstGeom>
            <a:noFill/>
            <a:extLst>
              <a:ext uri="{909E8E84-426E-40DD-AFC4-6F175D3DCCD1}">
                <a14:hiddenFill xmlns:a14="http://schemas.microsoft.com/office/drawing/2010/main">
                  <a:solidFill>
                    <a:srgbClr val="FFFFFF"/>
                  </a:solidFill>
                </a14:hiddenFill>
              </a:ext>
            </a:extLst>
          </p:spPr>
        </p:pic>
        <p:sp>
          <p:nvSpPr>
            <p:cNvPr id="162821" name="Text Box 5"/>
            <p:cNvSpPr txBox="1">
              <a:spLocks noChangeArrowheads="1"/>
            </p:cNvSpPr>
            <p:nvPr/>
          </p:nvSpPr>
          <p:spPr bwMode="auto">
            <a:xfrm>
              <a:off x="1296" y="3822"/>
              <a:ext cx="1248" cy="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200">
                  <a:latin typeface="Times New Roman" pitchFamily="18" charset="0"/>
                </a:rPr>
                <a:t>Children Age 1</a:t>
              </a:r>
            </a:p>
          </p:txBody>
        </p:sp>
        <p:sp>
          <p:nvSpPr>
            <p:cNvPr id="162822" name="Text Box 6"/>
            <p:cNvSpPr txBox="1">
              <a:spLocks noChangeArrowheads="1"/>
            </p:cNvSpPr>
            <p:nvPr/>
          </p:nvSpPr>
          <p:spPr bwMode="auto">
            <a:xfrm>
              <a:off x="4002" y="3822"/>
              <a:ext cx="1248" cy="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200">
                  <a:latin typeface="Times New Roman" pitchFamily="18" charset="0"/>
                </a:rPr>
                <a:t>Children Age 3</a:t>
              </a:r>
            </a:p>
          </p:txBody>
        </p:sp>
      </p:grpSp>
      <p:sp>
        <p:nvSpPr>
          <p:cNvPr id="162824" name="AutoShape 8"/>
          <p:cNvSpPr>
            <a:spLocks noChangeArrowheads="1"/>
          </p:cNvSpPr>
          <p:nvPr/>
        </p:nvSpPr>
        <p:spPr bwMode="auto">
          <a:xfrm>
            <a:off x="2133600" y="2514600"/>
            <a:ext cx="6172200" cy="1143000"/>
          </a:xfrm>
          <a:prstGeom prst="wedgeRoundRectCallout">
            <a:avLst>
              <a:gd name="adj1" fmla="val -18750"/>
              <a:gd name="adj2" fmla="val 75139"/>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solidFill>
                  <a:srgbClr val="FFFF00"/>
                </a:solidFill>
              </a:rPr>
              <a:t>Notice the common scale on the horizontal axis</a:t>
            </a:r>
          </a:p>
        </p:txBody>
      </p:sp>
      <p:sp>
        <p:nvSpPr>
          <p:cNvPr id="162825" name="AutoShape 9"/>
          <p:cNvSpPr>
            <a:spLocks noChangeArrowheads="1"/>
          </p:cNvSpPr>
          <p:nvPr/>
        </p:nvSpPr>
        <p:spPr bwMode="auto">
          <a:xfrm>
            <a:off x="1981200" y="2667000"/>
            <a:ext cx="6400800" cy="1143000"/>
          </a:xfrm>
          <a:prstGeom prst="wedgeRoundRectCallout">
            <a:avLst>
              <a:gd name="adj1" fmla="val -10343"/>
              <a:gd name="adj2" fmla="val 75139"/>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solidFill>
                  <a:srgbClr val="FFFF00"/>
                </a:solidFill>
              </a:rPr>
              <a:t>Write a few sentences comparing the distributions.</a:t>
            </a:r>
          </a:p>
        </p:txBody>
      </p:sp>
      <p:sp>
        <p:nvSpPr>
          <p:cNvPr id="162826" name="AutoShape 10"/>
          <p:cNvSpPr>
            <a:spLocks noChangeArrowheads="1"/>
          </p:cNvSpPr>
          <p:nvPr/>
        </p:nvSpPr>
        <p:spPr bwMode="auto">
          <a:xfrm>
            <a:off x="533400" y="685800"/>
            <a:ext cx="8305800" cy="2971800"/>
          </a:xfrm>
          <a:prstGeom prst="wedgeRoundRectCallout">
            <a:avLst>
              <a:gd name="adj1" fmla="val 1417"/>
              <a:gd name="adj2" fmla="val 46528"/>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350" indent="7938" algn="ctr"/>
            <a:r>
              <a:rPr lang="en-US" sz="2800"/>
              <a:t>The median number of hours spent watching TV per day was greater for the 1-year-olds than for the 3-year-olds. The distribution for the 3-year-olds was more strongly skewed right than the distribution for the 1-year-olds, but the two distributions had similar ranges.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24"/>
                                        </p:tgtEl>
                                        <p:attrNameLst>
                                          <p:attrName>style.visibility</p:attrName>
                                        </p:attrNameLst>
                                      </p:cBhvr>
                                      <p:to>
                                        <p:strVal val="visible"/>
                                      </p:to>
                                    </p:set>
                                  </p:childTnLst>
                                  <p:subTnLst>
                                    <p:set>
                                      <p:cBhvr override="childStyle">
                                        <p:cTn dur="1" fill="hold" display="0" masterRel="nextClick" afterEffect="1"/>
                                        <p:tgtEl>
                                          <p:spTgt spid="162824"/>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25"/>
                                        </p:tgtEl>
                                        <p:attrNameLst>
                                          <p:attrName>style.visibility</p:attrName>
                                        </p:attrNameLst>
                                      </p:cBhvr>
                                      <p:to>
                                        <p:strVal val="visible"/>
                                      </p:to>
                                    </p:set>
                                  </p:childTnLst>
                                  <p:subTnLst>
                                    <p:set>
                                      <p:cBhvr override="childStyle">
                                        <p:cTn dur="1" fill="hold" display="0" masterRel="nextClick" afterEffect="1"/>
                                        <p:tgtEl>
                                          <p:spTgt spid="162825"/>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4" grpId="0" animBg="1"/>
      <p:bldP spid="162825" grpId="0" animBg="1"/>
      <p:bldP spid="16282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sz="3900">
                <a:solidFill>
                  <a:srgbClr val="0000FF"/>
                </a:solidFill>
                <a:latin typeface="Comic Sans MS" pitchFamily="66" charset="0"/>
              </a:rPr>
              <a:t>Cumulative Relative Frequency Plot</a:t>
            </a:r>
          </a:p>
        </p:txBody>
      </p:sp>
      <p:sp>
        <p:nvSpPr>
          <p:cNvPr id="135171" name="Rectangle 3"/>
          <p:cNvSpPr>
            <a:spLocks noGrp="1" noChangeArrowheads="1"/>
          </p:cNvSpPr>
          <p:nvPr>
            <p:ph type="body" idx="1"/>
          </p:nvPr>
        </p:nvSpPr>
        <p:spPr>
          <a:xfrm>
            <a:off x="381000" y="1524000"/>
            <a:ext cx="8382000" cy="5105400"/>
          </a:xfrm>
        </p:spPr>
        <p:txBody>
          <a:bodyPr/>
          <a:lstStyle/>
          <a:p>
            <a:pPr>
              <a:lnSpc>
                <a:spcPct val="90000"/>
              </a:lnSpc>
              <a:buFontTx/>
              <a:buNone/>
            </a:pPr>
            <a:r>
              <a:rPr lang="en-US" sz="3000">
                <a:solidFill>
                  <a:srgbClr val="00CC00"/>
                </a:solidFill>
                <a:latin typeface="Comic Sans MS" pitchFamily="66" charset="0"/>
              </a:rPr>
              <a:t>When to use		</a:t>
            </a:r>
          </a:p>
          <a:p>
            <a:pPr>
              <a:lnSpc>
                <a:spcPct val="90000"/>
              </a:lnSpc>
              <a:buFontTx/>
              <a:buNone/>
            </a:pPr>
            <a:r>
              <a:rPr lang="en-US" sz="3000">
                <a:solidFill>
                  <a:srgbClr val="00CC00"/>
                </a:solidFill>
                <a:latin typeface="Comic Sans MS" pitchFamily="66" charset="0"/>
              </a:rPr>
              <a:t>	</a:t>
            </a:r>
            <a:r>
              <a:rPr lang="en-US" sz="2600">
                <a:solidFill>
                  <a:srgbClr val="FF0000"/>
                </a:solidFill>
                <a:latin typeface="Comic Sans MS" pitchFamily="66" charset="0"/>
              </a:rPr>
              <a:t>- used to answer questions about percentiles. </a:t>
            </a:r>
          </a:p>
          <a:p>
            <a:pPr>
              <a:lnSpc>
                <a:spcPct val="90000"/>
              </a:lnSpc>
              <a:buFontTx/>
              <a:buNone/>
            </a:pPr>
            <a:r>
              <a:rPr lang="en-US" sz="3000">
                <a:solidFill>
                  <a:srgbClr val="00CC00"/>
                </a:solidFill>
                <a:latin typeface="Comic Sans MS" pitchFamily="66" charset="0"/>
              </a:rPr>
              <a:t>How to construct</a:t>
            </a:r>
          </a:p>
          <a:p>
            <a:pPr>
              <a:lnSpc>
                <a:spcPct val="90000"/>
              </a:lnSpc>
              <a:buFontTx/>
              <a:buNone/>
            </a:pPr>
            <a:r>
              <a:rPr lang="en-US" sz="3000">
                <a:solidFill>
                  <a:srgbClr val="00CC00"/>
                </a:solidFill>
                <a:latin typeface="Comic Sans MS" pitchFamily="66" charset="0"/>
              </a:rPr>
              <a:t>	</a:t>
            </a:r>
            <a:r>
              <a:rPr lang="en-US" sz="3000">
                <a:solidFill>
                  <a:srgbClr val="FF0000"/>
                </a:solidFill>
                <a:latin typeface="Comic Sans MS" pitchFamily="66" charset="0"/>
              </a:rPr>
              <a:t>- </a:t>
            </a:r>
            <a:r>
              <a:rPr lang="en-US" sz="2600">
                <a:solidFill>
                  <a:srgbClr val="FF0000"/>
                </a:solidFill>
                <a:latin typeface="Comic Sans MS" pitchFamily="66" charset="0"/>
              </a:rPr>
              <a:t>Mark the boundaries of the intervals on the horizontal axis</a:t>
            </a:r>
          </a:p>
          <a:p>
            <a:pPr>
              <a:lnSpc>
                <a:spcPct val="90000"/>
              </a:lnSpc>
              <a:buFontTx/>
              <a:buNone/>
            </a:pPr>
            <a:r>
              <a:rPr lang="en-US" sz="2600">
                <a:solidFill>
                  <a:srgbClr val="FF0000"/>
                </a:solidFill>
                <a:latin typeface="Comic Sans MS" pitchFamily="66" charset="0"/>
              </a:rPr>
              <a:t>	- Draw a vertical scale and mark it with relative frequency</a:t>
            </a:r>
          </a:p>
          <a:p>
            <a:pPr>
              <a:lnSpc>
                <a:spcPct val="90000"/>
              </a:lnSpc>
              <a:buFontTx/>
              <a:buNone/>
            </a:pPr>
            <a:r>
              <a:rPr lang="en-US" sz="2600">
                <a:solidFill>
                  <a:srgbClr val="FF0000"/>
                </a:solidFill>
                <a:latin typeface="Comic Sans MS" pitchFamily="66" charset="0"/>
              </a:rPr>
              <a:t>	- Plot the point corresponding to the upper end of each interval with its cumulative relative frequency, including the beginning point</a:t>
            </a:r>
          </a:p>
          <a:p>
            <a:pPr>
              <a:lnSpc>
                <a:spcPct val="90000"/>
              </a:lnSpc>
              <a:buFontTx/>
              <a:buNone/>
            </a:pPr>
            <a:r>
              <a:rPr lang="en-US" sz="2600">
                <a:solidFill>
                  <a:srgbClr val="FF0000"/>
                </a:solidFill>
                <a:latin typeface="Comic Sans MS" pitchFamily="66" charset="0"/>
              </a:rPr>
              <a:t>	- Connect the points.</a:t>
            </a:r>
            <a:endParaRPr lang="en-US" sz="2600" b="1">
              <a:solidFill>
                <a:srgbClr val="006600"/>
              </a:solidFill>
              <a:latin typeface="Comic Sans MS" pitchFamily="66" charset="0"/>
            </a:endParaRPr>
          </a:p>
        </p:txBody>
      </p:sp>
      <p:sp>
        <p:nvSpPr>
          <p:cNvPr id="135172" name="AutoShape 4"/>
          <p:cNvSpPr>
            <a:spLocks noChangeArrowheads="1"/>
          </p:cNvSpPr>
          <p:nvPr/>
        </p:nvSpPr>
        <p:spPr bwMode="auto">
          <a:xfrm>
            <a:off x="3200400" y="2667000"/>
            <a:ext cx="5410200" cy="1600200"/>
          </a:xfrm>
          <a:prstGeom prst="wedgeRoundRectCallout">
            <a:avLst>
              <a:gd name="adj1" fmla="val 7366"/>
              <a:gd name="adj2" fmla="val -70537"/>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4763" algn="ctr">
              <a:lnSpc>
                <a:spcPct val="80000"/>
              </a:lnSpc>
            </a:pPr>
            <a:r>
              <a:rPr lang="en-US" sz="2800" b="1">
                <a:solidFill>
                  <a:srgbClr val="FF0000"/>
                </a:solidFill>
              </a:rPr>
              <a:t>Percentiles</a:t>
            </a:r>
            <a:r>
              <a:rPr lang="en-US" sz="2800">
                <a:solidFill>
                  <a:srgbClr val="FFFF00"/>
                </a:solidFill>
              </a:rPr>
              <a:t> are a value with a given percent of observations at or below that value.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5172"/>
                                        </p:tgtEl>
                                        <p:attrNameLst>
                                          <p:attrName>style.visibility</p:attrName>
                                        </p:attrNameLst>
                                      </p:cBhvr>
                                      <p:to>
                                        <p:strVal val="visible"/>
                                      </p:to>
                                    </p:set>
                                  </p:childTnLst>
                                  <p:subTnLst>
                                    <p:set>
                                      <p:cBhvr override="childStyle">
                                        <p:cTn dur="1" fill="hold" display="0" masterRel="nextClick" afterEffect="1"/>
                                        <p:tgtEl>
                                          <p:spTgt spid="135172"/>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5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P spid="13517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ChangeArrowheads="1"/>
          </p:cNvSpPr>
          <p:nvPr>
            <p:ph type="body" sz="half" idx="1"/>
          </p:nvPr>
        </p:nvSpPr>
        <p:spPr>
          <a:xfrm>
            <a:off x="533400" y="533400"/>
            <a:ext cx="8153400" cy="2133600"/>
          </a:xfrm>
        </p:spPr>
        <p:txBody>
          <a:bodyPr/>
          <a:lstStyle/>
          <a:p>
            <a:pPr marL="66675" indent="7938">
              <a:buFontTx/>
              <a:buNone/>
            </a:pPr>
            <a:r>
              <a:rPr lang="en-US" sz="2400">
                <a:solidFill>
                  <a:srgbClr val="0000FF"/>
                </a:solidFill>
                <a:latin typeface="Comic Sans MS" pitchFamily="66" charset="0"/>
              </a:rPr>
              <a:t>The National Climatic Center has been collecting weather data for many years.  The annual rainfall amounts for Albuquerque, New Mexico from 1950 to 2008 were used to create the frequency distribution below.</a:t>
            </a:r>
          </a:p>
        </p:txBody>
      </p:sp>
      <p:graphicFrame>
        <p:nvGraphicFramePr>
          <p:cNvPr id="168090" name="Group 154"/>
          <p:cNvGraphicFramePr>
            <a:graphicFrameLocks noGrp="1"/>
          </p:cNvGraphicFramePr>
          <p:nvPr>
            <p:ph sz="half" idx="2"/>
          </p:nvPr>
        </p:nvGraphicFramePr>
        <p:xfrm>
          <a:off x="1600200" y="2346325"/>
          <a:ext cx="6477000" cy="4352544"/>
        </p:xfrm>
        <a:graphic>
          <a:graphicData uri="http://schemas.openxmlformats.org/drawingml/2006/table">
            <a:tbl>
              <a:tblPr/>
              <a:tblGrid>
                <a:gridCol w="24384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331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charset="0"/>
                        </a:rPr>
                        <a:t>Annual Rainfall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charset="0"/>
                        </a:rPr>
                        <a:t>(in inches)</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charset="0"/>
                        </a:rPr>
                        <a:t>Relative frequency</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charset="0"/>
                        </a:rPr>
                        <a:t>Cumulative relative frequency</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4 to &lt;5</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0.052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rgbClr val="0000FF"/>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271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5 to &lt;6</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0.103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rgbClr val="0000FF"/>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6 to &lt;7</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0.086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rgbClr val="0000FF"/>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7 to &lt;8</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0.103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rgbClr val="0000FF"/>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8 to &lt;9</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0.172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rgbClr val="0000FF"/>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9 to &lt;10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0.069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rgbClr val="0000FF"/>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10 to &lt; 11</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0.207</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rgbClr val="0000FF"/>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271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11 to &lt;12</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0.103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rgbClr val="0000FF"/>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12 to &lt;13</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0.052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rgbClr val="0000FF"/>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13 to &lt;14</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0.052</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rgbClr val="0000FF"/>
                        </a:solidFill>
                        <a:effectLst/>
                        <a:latin typeface="Arial"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68091" name="AutoShape 155"/>
          <p:cNvSpPr>
            <a:spLocks noChangeArrowheads="1"/>
          </p:cNvSpPr>
          <p:nvPr/>
        </p:nvSpPr>
        <p:spPr bwMode="auto">
          <a:xfrm>
            <a:off x="1676400" y="762000"/>
            <a:ext cx="5638800" cy="1371600"/>
          </a:xfrm>
          <a:prstGeom prst="wedgeRoundRectCallout">
            <a:avLst>
              <a:gd name="adj1" fmla="val 28352"/>
              <a:gd name="adj2" fmla="val 76736"/>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solidFill>
                  <a:srgbClr val="FFFF00"/>
                </a:solidFill>
              </a:rPr>
              <a:t>Find the cumulative relative frequency for each interval</a:t>
            </a:r>
          </a:p>
        </p:txBody>
      </p:sp>
      <p:sp>
        <p:nvSpPr>
          <p:cNvPr id="168092" name="Text Box 156"/>
          <p:cNvSpPr txBox="1">
            <a:spLocks noChangeArrowheads="1"/>
          </p:cNvSpPr>
          <p:nvPr/>
        </p:nvSpPr>
        <p:spPr bwMode="auto">
          <a:xfrm>
            <a:off x="6400800" y="3076575"/>
            <a:ext cx="12954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800" b="1">
                <a:solidFill>
                  <a:srgbClr val="FF0000"/>
                </a:solidFill>
                <a:latin typeface="Comic Sans MS" pitchFamily="66" charset="0"/>
              </a:rPr>
              <a:t>0.052</a:t>
            </a:r>
          </a:p>
        </p:txBody>
      </p:sp>
      <p:sp>
        <p:nvSpPr>
          <p:cNvPr id="168093" name="Text Box 157"/>
          <p:cNvSpPr txBox="1">
            <a:spLocks noChangeArrowheads="1"/>
          </p:cNvSpPr>
          <p:nvPr/>
        </p:nvSpPr>
        <p:spPr bwMode="auto">
          <a:xfrm>
            <a:off x="6400800" y="3443288"/>
            <a:ext cx="12954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800" b="1">
                <a:solidFill>
                  <a:srgbClr val="FF0000"/>
                </a:solidFill>
                <a:latin typeface="Comic Sans MS" pitchFamily="66" charset="0"/>
              </a:rPr>
              <a:t>0.155</a:t>
            </a:r>
          </a:p>
        </p:txBody>
      </p:sp>
      <p:sp>
        <p:nvSpPr>
          <p:cNvPr id="168094" name="Text Box 158"/>
          <p:cNvSpPr txBox="1">
            <a:spLocks noChangeArrowheads="1"/>
          </p:cNvSpPr>
          <p:nvPr/>
        </p:nvSpPr>
        <p:spPr bwMode="auto">
          <a:xfrm>
            <a:off x="6400800" y="3810000"/>
            <a:ext cx="12954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800" b="1">
                <a:solidFill>
                  <a:srgbClr val="FF0000"/>
                </a:solidFill>
                <a:latin typeface="Comic Sans MS" pitchFamily="66" charset="0"/>
              </a:rPr>
              <a:t>0.241</a:t>
            </a:r>
          </a:p>
        </p:txBody>
      </p:sp>
      <p:sp>
        <p:nvSpPr>
          <p:cNvPr id="168095" name="Line 159"/>
          <p:cNvSpPr>
            <a:spLocks noChangeShapeType="1"/>
          </p:cNvSpPr>
          <p:nvPr/>
        </p:nvSpPr>
        <p:spPr bwMode="auto">
          <a:xfrm>
            <a:off x="5181600" y="3200400"/>
            <a:ext cx="12192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096" name="Line 160"/>
          <p:cNvSpPr>
            <a:spLocks noChangeShapeType="1"/>
          </p:cNvSpPr>
          <p:nvPr/>
        </p:nvSpPr>
        <p:spPr bwMode="auto">
          <a:xfrm flipH="1">
            <a:off x="5105400" y="3276600"/>
            <a:ext cx="1371600" cy="304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097" name="Line 161"/>
          <p:cNvSpPr>
            <a:spLocks noChangeShapeType="1"/>
          </p:cNvSpPr>
          <p:nvPr/>
        </p:nvSpPr>
        <p:spPr bwMode="auto">
          <a:xfrm>
            <a:off x="5181600" y="3581400"/>
            <a:ext cx="12192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098" name="Text Box 162"/>
          <p:cNvSpPr txBox="1">
            <a:spLocks noChangeArrowheads="1"/>
          </p:cNvSpPr>
          <p:nvPr/>
        </p:nvSpPr>
        <p:spPr bwMode="auto">
          <a:xfrm>
            <a:off x="5562600" y="31877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000">
                <a:solidFill>
                  <a:srgbClr val="FF0000"/>
                </a:solidFill>
                <a:latin typeface="Comic Sans MS" pitchFamily="66" charset="0"/>
              </a:rPr>
              <a:t>+</a:t>
            </a:r>
          </a:p>
        </p:txBody>
      </p:sp>
      <p:sp>
        <p:nvSpPr>
          <p:cNvPr id="168099" name="Line 163"/>
          <p:cNvSpPr>
            <a:spLocks noChangeShapeType="1"/>
          </p:cNvSpPr>
          <p:nvPr/>
        </p:nvSpPr>
        <p:spPr bwMode="auto">
          <a:xfrm flipH="1">
            <a:off x="5083175" y="3667125"/>
            <a:ext cx="1371600" cy="304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100" name="Line 164"/>
          <p:cNvSpPr>
            <a:spLocks noChangeShapeType="1"/>
          </p:cNvSpPr>
          <p:nvPr/>
        </p:nvSpPr>
        <p:spPr bwMode="auto">
          <a:xfrm>
            <a:off x="5159375" y="3971925"/>
            <a:ext cx="12192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101" name="Text Box 165"/>
          <p:cNvSpPr txBox="1">
            <a:spLocks noChangeArrowheads="1"/>
          </p:cNvSpPr>
          <p:nvPr/>
        </p:nvSpPr>
        <p:spPr bwMode="auto">
          <a:xfrm>
            <a:off x="5540375" y="3578225"/>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000">
                <a:solidFill>
                  <a:srgbClr val="FF0000"/>
                </a:solidFill>
                <a:latin typeface="Comic Sans MS" pitchFamily="66" charset="0"/>
              </a:rPr>
              <a:t>+</a:t>
            </a:r>
          </a:p>
        </p:txBody>
      </p:sp>
      <p:sp>
        <p:nvSpPr>
          <p:cNvPr id="168103" name="AutoShape 167"/>
          <p:cNvSpPr>
            <a:spLocks noChangeArrowheads="1"/>
          </p:cNvSpPr>
          <p:nvPr/>
        </p:nvSpPr>
        <p:spPr bwMode="auto">
          <a:xfrm>
            <a:off x="5181600" y="4572000"/>
            <a:ext cx="3962400" cy="1828800"/>
          </a:xfrm>
          <a:prstGeom prst="wedgeRoundRectCallout">
            <a:avLst>
              <a:gd name="adj1" fmla="val -33694"/>
              <a:gd name="adj2" fmla="val -74134"/>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t>Continue this pattern to complete the table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091"/>
                                        </p:tgtEl>
                                        <p:attrNameLst>
                                          <p:attrName>style.visibility</p:attrName>
                                        </p:attrNameLst>
                                      </p:cBhvr>
                                      <p:to>
                                        <p:strVal val="visible"/>
                                      </p:to>
                                    </p:set>
                                  </p:childTnLst>
                                  <p:subTnLst>
                                    <p:set>
                                      <p:cBhvr override="childStyle">
                                        <p:cTn dur="1" fill="hold" display="0" masterRel="nextClick" afterEffect="1"/>
                                        <p:tgtEl>
                                          <p:spTgt spid="168091"/>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68095"/>
                                        </p:tgtEl>
                                        <p:attrNameLst>
                                          <p:attrName>style.visibility</p:attrName>
                                        </p:attrNameLst>
                                      </p:cBhvr>
                                      <p:to>
                                        <p:strVal val="visible"/>
                                      </p:to>
                                    </p:set>
                                    <p:animEffect transition="in" filter="wipe(left)">
                                      <p:cBhvr>
                                        <p:cTn id="11" dur="500"/>
                                        <p:tgtEl>
                                          <p:spTgt spid="168095"/>
                                        </p:tgtEl>
                                      </p:cBhvr>
                                    </p:animEffec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1680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68096"/>
                                        </p:tgtEl>
                                        <p:attrNameLst>
                                          <p:attrName>style.visibility</p:attrName>
                                        </p:attrNameLst>
                                      </p:cBhvr>
                                      <p:to>
                                        <p:strVal val="visible"/>
                                      </p:to>
                                    </p:set>
                                    <p:animEffect transition="in" filter="wipe(up)">
                                      <p:cBhvr>
                                        <p:cTn id="19" dur="500"/>
                                        <p:tgtEl>
                                          <p:spTgt spid="168096"/>
                                        </p:tgtEl>
                                      </p:cBhvr>
                                    </p:animEffect>
                                  </p:childTnLst>
                                </p:cTn>
                              </p:par>
                              <p:par>
                                <p:cTn id="20" presetID="1" presetClass="entr" presetSubtype="0" fill="hold" nodeType="withEffect">
                                  <p:stCondLst>
                                    <p:cond delay="0"/>
                                  </p:stCondLst>
                                  <p:childTnLst>
                                    <p:set>
                                      <p:cBhvr>
                                        <p:cTn id="21" dur="1" fill="hold">
                                          <p:stCondLst>
                                            <p:cond delay="0"/>
                                          </p:stCondLst>
                                        </p:cTn>
                                        <p:tgtEl>
                                          <p:spTgt spid="168098">
                                            <p:txEl>
                                              <p:pRg st="0" end="0"/>
                                            </p:txEl>
                                          </p:spTgt>
                                        </p:tgtEl>
                                        <p:attrNameLst>
                                          <p:attrName>style.visibility</p:attrName>
                                        </p:attrNameLst>
                                      </p:cBhvr>
                                      <p:to>
                                        <p:strVal val="visible"/>
                                      </p:to>
                                    </p:se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68097"/>
                                        </p:tgtEl>
                                        <p:attrNameLst>
                                          <p:attrName>style.visibility</p:attrName>
                                        </p:attrNameLst>
                                      </p:cBhvr>
                                      <p:to>
                                        <p:strVal val="visible"/>
                                      </p:to>
                                    </p:set>
                                    <p:animEffect transition="in" filter="wipe(left)">
                                      <p:cBhvr>
                                        <p:cTn id="25" dur="500"/>
                                        <p:tgtEl>
                                          <p:spTgt spid="168097"/>
                                        </p:tgtEl>
                                      </p:cBhvr>
                                    </p:animEffect>
                                  </p:childTnLst>
                                </p:cTn>
                              </p:par>
                            </p:childTnLst>
                          </p:cTn>
                        </p:par>
                        <p:par>
                          <p:cTn id="26" fill="hold" nodeType="afterGroup">
                            <p:stCondLst>
                              <p:cond delay="1000"/>
                            </p:stCondLst>
                            <p:childTnLst>
                              <p:par>
                                <p:cTn id="27" presetID="1" presetClass="entr" presetSubtype="0" fill="hold" grpId="0" nodeType="afterEffect">
                                  <p:stCondLst>
                                    <p:cond delay="0"/>
                                  </p:stCondLst>
                                  <p:childTnLst>
                                    <p:set>
                                      <p:cBhvr>
                                        <p:cTn id="28" dur="1" fill="hold">
                                          <p:stCondLst>
                                            <p:cond delay="0"/>
                                          </p:stCondLst>
                                        </p:cTn>
                                        <p:tgtEl>
                                          <p:spTgt spid="16809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68099"/>
                                        </p:tgtEl>
                                        <p:attrNameLst>
                                          <p:attrName>style.visibility</p:attrName>
                                        </p:attrNameLst>
                                      </p:cBhvr>
                                      <p:to>
                                        <p:strVal val="visible"/>
                                      </p:to>
                                    </p:set>
                                    <p:animEffect transition="in" filter="wipe(up)">
                                      <p:cBhvr>
                                        <p:cTn id="33" dur="500"/>
                                        <p:tgtEl>
                                          <p:spTgt spid="168099"/>
                                        </p:tgtEl>
                                      </p:cBhvr>
                                    </p:animEffect>
                                  </p:childTnLst>
                                </p:cTn>
                              </p:par>
                              <p:par>
                                <p:cTn id="34" presetID="1" presetClass="entr" presetSubtype="0" fill="hold" nodeType="withEffect">
                                  <p:stCondLst>
                                    <p:cond delay="0"/>
                                  </p:stCondLst>
                                  <p:childTnLst>
                                    <p:set>
                                      <p:cBhvr>
                                        <p:cTn id="35" dur="1" fill="hold">
                                          <p:stCondLst>
                                            <p:cond delay="0"/>
                                          </p:stCondLst>
                                        </p:cTn>
                                        <p:tgtEl>
                                          <p:spTgt spid="168101">
                                            <p:txEl>
                                              <p:pRg st="0" end="0"/>
                                            </p:txEl>
                                          </p:spTgt>
                                        </p:tgtEl>
                                        <p:attrNameLst>
                                          <p:attrName>style.visibility</p:attrName>
                                        </p:attrNameLst>
                                      </p:cBhvr>
                                      <p:to>
                                        <p:strVal val="visible"/>
                                      </p:to>
                                    </p:set>
                                  </p:childTnLst>
                                </p:cTn>
                              </p:par>
                            </p:childTnLst>
                          </p:cTn>
                        </p:par>
                        <p:par>
                          <p:cTn id="36" fill="hold" nodeType="afterGroup">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168100"/>
                                        </p:tgtEl>
                                        <p:attrNameLst>
                                          <p:attrName>style.visibility</p:attrName>
                                        </p:attrNameLst>
                                      </p:cBhvr>
                                      <p:to>
                                        <p:strVal val="visible"/>
                                      </p:to>
                                    </p:set>
                                    <p:animEffect transition="in" filter="wipe(left)">
                                      <p:cBhvr>
                                        <p:cTn id="39" dur="500"/>
                                        <p:tgtEl>
                                          <p:spTgt spid="168100"/>
                                        </p:tgtEl>
                                      </p:cBhvr>
                                    </p:animEffect>
                                  </p:childTnLst>
                                </p:cTn>
                              </p:par>
                            </p:childTnLst>
                          </p:cTn>
                        </p:par>
                        <p:par>
                          <p:cTn id="40" fill="hold" nodeType="afterGroup">
                            <p:stCondLst>
                              <p:cond delay="1000"/>
                            </p:stCondLst>
                            <p:childTnLst>
                              <p:par>
                                <p:cTn id="41" presetID="1" presetClass="entr" presetSubtype="0" fill="hold" grpId="0" nodeType="afterEffect">
                                  <p:stCondLst>
                                    <p:cond delay="0"/>
                                  </p:stCondLst>
                                  <p:childTnLst>
                                    <p:set>
                                      <p:cBhvr>
                                        <p:cTn id="42" dur="1" fill="hold">
                                          <p:stCondLst>
                                            <p:cond delay="0"/>
                                          </p:stCondLst>
                                        </p:cTn>
                                        <p:tgtEl>
                                          <p:spTgt spid="16809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8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091" grpId="0" animBg="1"/>
      <p:bldP spid="168092" grpId="0"/>
      <p:bldP spid="168093" grpId="0"/>
      <p:bldP spid="168094" grpId="0"/>
      <p:bldP spid="168095" grpId="0" animBg="1"/>
      <p:bldP spid="168096" grpId="0" animBg="1"/>
      <p:bldP spid="168097" grpId="0" animBg="1"/>
      <p:bldP spid="168099" grpId="0" animBg="1"/>
      <p:bldP spid="168100" grpId="0" animBg="1"/>
      <p:bldP spid="16810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body" sz="half" idx="1"/>
          </p:nvPr>
        </p:nvSpPr>
        <p:spPr>
          <a:xfrm>
            <a:off x="533400" y="533400"/>
            <a:ext cx="8153400" cy="2133600"/>
          </a:xfrm>
        </p:spPr>
        <p:txBody>
          <a:bodyPr/>
          <a:lstStyle/>
          <a:p>
            <a:pPr marL="66675" indent="7938">
              <a:buFontTx/>
              <a:buNone/>
            </a:pPr>
            <a:r>
              <a:rPr lang="en-US" sz="2400">
                <a:solidFill>
                  <a:srgbClr val="0000FF"/>
                </a:solidFill>
                <a:latin typeface="Comic Sans MS" pitchFamily="66" charset="0"/>
              </a:rPr>
              <a:t>The National Climatic Center has been collecting weather data for many years.  The annual rainfall amounts for Albuquerque, New Mexico from 1950 to 2008 were used to create the frequency distribution below.</a:t>
            </a:r>
          </a:p>
        </p:txBody>
      </p:sp>
      <p:graphicFrame>
        <p:nvGraphicFramePr>
          <p:cNvPr id="170054" name="Group 70"/>
          <p:cNvGraphicFramePr>
            <a:graphicFrameLocks noGrp="1"/>
          </p:cNvGraphicFramePr>
          <p:nvPr>
            <p:ph sz="half" idx="2"/>
          </p:nvPr>
        </p:nvGraphicFramePr>
        <p:xfrm>
          <a:off x="1600200" y="2346325"/>
          <a:ext cx="6477000" cy="4352544"/>
        </p:xfrm>
        <a:graphic>
          <a:graphicData uri="http://schemas.openxmlformats.org/drawingml/2006/table">
            <a:tbl>
              <a:tblPr/>
              <a:tblGrid>
                <a:gridCol w="2514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331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charset="0"/>
                        </a:rPr>
                        <a:t>Annual Rainfall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charset="0"/>
                        </a:rPr>
                        <a:t>(in inches)</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charset="0"/>
                        </a:rPr>
                        <a:t>Relative frequency</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FF"/>
                          </a:solidFill>
                          <a:effectLst/>
                          <a:latin typeface="Arial" charset="0"/>
                        </a:rPr>
                        <a:t>Cumulative relative frequency</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4 to &lt;5</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0.052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0.052</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271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5 to &lt;6</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0.103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0.155</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6 to &lt;7</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0.086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0.241</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7 to &lt;8</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0.103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0.344</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8 to &lt;9</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0.172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0.516</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9 to &lt;10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0.069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0.585</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10 to &lt; 11</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0.207</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0.792</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271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11 to &lt;12</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0.103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0.895</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12 to &lt;13</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0.052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0.947</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269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13 to &lt;14</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rgbClr val="00CC00"/>
                          </a:solidFill>
                          <a:effectLst/>
                          <a:latin typeface="Arial" charset="0"/>
                        </a:rPr>
                        <a:t>0.052</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0.999</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70050" name="AutoShape 66"/>
          <p:cNvSpPr>
            <a:spLocks noChangeArrowheads="1"/>
          </p:cNvSpPr>
          <p:nvPr/>
        </p:nvSpPr>
        <p:spPr bwMode="auto">
          <a:xfrm>
            <a:off x="563880" y="1905000"/>
            <a:ext cx="4267200" cy="1752600"/>
          </a:xfrm>
          <a:prstGeom prst="wedgeRoundRectCallout">
            <a:avLst>
              <a:gd name="adj1" fmla="val 91817"/>
              <a:gd name="adj2" fmla="val 63677"/>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sz="2800">
                <a:solidFill>
                  <a:srgbClr val="FFFF00"/>
                </a:solidFill>
              </a:rPr>
              <a:t>In the context of this problem, explain the meaning of this value.</a:t>
            </a:r>
          </a:p>
        </p:txBody>
      </p:sp>
      <p:sp>
        <p:nvSpPr>
          <p:cNvPr id="170051" name="AutoShape 67"/>
          <p:cNvSpPr>
            <a:spLocks noChangeArrowheads="1"/>
          </p:cNvSpPr>
          <p:nvPr/>
        </p:nvSpPr>
        <p:spPr bwMode="auto">
          <a:xfrm>
            <a:off x="304800" y="4495800"/>
            <a:ext cx="4267200" cy="1752600"/>
          </a:xfrm>
          <a:prstGeom prst="wedgeRoundRectCallout">
            <a:avLst>
              <a:gd name="adj1" fmla="val 94829"/>
              <a:gd name="adj2" fmla="val -361"/>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sz="2800" dirty="0">
                <a:solidFill>
                  <a:srgbClr val="FFFF00"/>
                </a:solidFill>
              </a:rPr>
              <a:t>In the context of this problem, explain the meaning of this value.</a:t>
            </a:r>
          </a:p>
        </p:txBody>
      </p:sp>
      <p:sp>
        <p:nvSpPr>
          <p:cNvPr id="170052" name="AutoShape 68"/>
          <p:cNvSpPr>
            <a:spLocks noChangeArrowheads="1"/>
          </p:cNvSpPr>
          <p:nvPr/>
        </p:nvSpPr>
        <p:spPr bwMode="auto">
          <a:xfrm>
            <a:off x="533400" y="3733800"/>
            <a:ext cx="4267200" cy="1066800"/>
          </a:xfrm>
          <a:prstGeom prst="wedgeRoundRectCallout">
            <a:avLst>
              <a:gd name="adj1" fmla="val 89065"/>
              <a:gd name="adj2" fmla="val 202977"/>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sz="2800">
                <a:solidFill>
                  <a:srgbClr val="FFFF00"/>
                </a:solidFill>
              </a:rPr>
              <a:t>Why isn’t this value one (1)?</a:t>
            </a:r>
          </a:p>
        </p:txBody>
      </p:sp>
      <p:sp>
        <p:nvSpPr>
          <p:cNvPr id="170053" name="AutoShape 69"/>
          <p:cNvSpPr>
            <a:spLocks noChangeArrowheads="1"/>
          </p:cNvSpPr>
          <p:nvPr/>
        </p:nvSpPr>
        <p:spPr bwMode="auto">
          <a:xfrm>
            <a:off x="533400" y="838200"/>
            <a:ext cx="7772400" cy="1752600"/>
          </a:xfrm>
          <a:prstGeom prst="wedgeRoundRectCallout">
            <a:avLst>
              <a:gd name="adj1" fmla="val 31269"/>
              <a:gd name="adj2" fmla="val 43023"/>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sz="2800"/>
              <a:t>To create a cumulative relative frequency plot, graph a point for the upper value of the interval and the cumulative relative frequency</a:t>
            </a:r>
          </a:p>
        </p:txBody>
      </p:sp>
      <p:sp>
        <p:nvSpPr>
          <p:cNvPr id="170055" name="Line 71"/>
          <p:cNvSpPr>
            <a:spLocks noChangeShapeType="1"/>
          </p:cNvSpPr>
          <p:nvPr/>
        </p:nvSpPr>
        <p:spPr bwMode="auto">
          <a:xfrm flipH="1">
            <a:off x="3200400" y="1981200"/>
            <a:ext cx="228600" cy="1143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056" name="Line 72"/>
          <p:cNvSpPr>
            <a:spLocks noChangeShapeType="1"/>
          </p:cNvSpPr>
          <p:nvPr/>
        </p:nvSpPr>
        <p:spPr bwMode="auto">
          <a:xfrm>
            <a:off x="5562600" y="2362200"/>
            <a:ext cx="914400" cy="838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057" name="AutoShape 73"/>
          <p:cNvSpPr>
            <a:spLocks noChangeArrowheads="1"/>
          </p:cNvSpPr>
          <p:nvPr/>
        </p:nvSpPr>
        <p:spPr bwMode="auto">
          <a:xfrm>
            <a:off x="838200" y="3886200"/>
            <a:ext cx="7772400" cy="1600200"/>
          </a:xfrm>
          <a:prstGeom prst="wedgeRoundRectCallout">
            <a:avLst>
              <a:gd name="adj1" fmla="val -28514"/>
              <a:gd name="adj2" fmla="val -84324"/>
              <a:gd name="adj3" fmla="val 16667"/>
            </a:avLst>
          </a:prstGeom>
          <a:solidFill>
            <a:srgbClr val="FFFF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sz="2800"/>
              <a:t>Plot a point for each interval.  </a:t>
            </a:r>
          </a:p>
          <a:p>
            <a:pPr marL="342900" indent="-342900" algn="ctr"/>
            <a:r>
              <a:rPr lang="en-US" sz="2800"/>
              <a:t>Plot a starting point at (4,0).</a:t>
            </a:r>
          </a:p>
          <a:p>
            <a:pPr marL="342900" indent="-342900" algn="ctr"/>
            <a:r>
              <a:rPr lang="en-US" sz="2800"/>
              <a:t>Connect the points.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0050"/>
                                        </p:tgtEl>
                                        <p:attrNameLst>
                                          <p:attrName>style.visibility</p:attrName>
                                        </p:attrNameLst>
                                      </p:cBhvr>
                                      <p:to>
                                        <p:strVal val="visible"/>
                                      </p:to>
                                    </p:set>
                                  </p:childTnLst>
                                  <p:subTnLst>
                                    <p:set>
                                      <p:cBhvr override="childStyle">
                                        <p:cTn dur="1" fill="hold" display="0" masterRel="nextClick" afterEffect="1"/>
                                        <p:tgtEl>
                                          <p:spTgt spid="170050"/>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0051"/>
                                        </p:tgtEl>
                                        <p:attrNameLst>
                                          <p:attrName>style.visibility</p:attrName>
                                        </p:attrNameLst>
                                      </p:cBhvr>
                                      <p:to>
                                        <p:strVal val="visible"/>
                                      </p:to>
                                    </p:set>
                                  </p:childTnLst>
                                  <p:subTnLst>
                                    <p:set>
                                      <p:cBhvr override="childStyle">
                                        <p:cTn dur="1" fill="hold" display="0" masterRel="nextClick" afterEffect="1"/>
                                        <p:tgtEl>
                                          <p:spTgt spid="170051"/>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0052"/>
                                        </p:tgtEl>
                                        <p:attrNameLst>
                                          <p:attrName>style.visibility</p:attrName>
                                        </p:attrNameLst>
                                      </p:cBhvr>
                                      <p:to>
                                        <p:strVal val="visible"/>
                                      </p:to>
                                    </p:set>
                                  </p:childTnLst>
                                  <p:subTnLst>
                                    <p:set>
                                      <p:cBhvr override="childStyle">
                                        <p:cTn dur="1" fill="hold" display="0" masterRel="nextClick" afterEffect="1"/>
                                        <p:tgtEl>
                                          <p:spTgt spid="170052"/>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0053"/>
                                        </p:tgtEl>
                                        <p:attrNameLst>
                                          <p:attrName>style.visibility</p:attrName>
                                        </p:attrNameLst>
                                      </p:cBhvr>
                                      <p:to>
                                        <p:strVal val="visible"/>
                                      </p:to>
                                    </p:set>
                                  </p:childTnLst>
                                </p:cTn>
                              </p:par>
                            </p:childTnLst>
                          </p:cTn>
                        </p:par>
                        <p:par>
                          <p:cTn id="19" fill="hold" nodeType="afterGroup">
                            <p:stCondLst>
                              <p:cond delay="0"/>
                            </p:stCondLst>
                            <p:childTnLst>
                              <p:par>
                                <p:cTn id="20" presetID="22" presetClass="entr" presetSubtype="1" fill="hold" grpId="0" nodeType="afterEffect">
                                  <p:stCondLst>
                                    <p:cond delay="0"/>
                                  </p:stCondLst>
                                  <p:childTnLst>
                                    <p:set>
                                      <p:cBhvr>
                                        <p:cTn id="21" dur="1" fill="hold">
                                          <p:stCondLst>
                                            <p:cond delay="0"/>
                                          </p:stCondLst>
                                        </p:cTn>
                                        <p:tgtEl>
                                          <p:spTgt spid="170055"/>
                                        </p:tgtEl>
                                        <p:attrNameLst>
                                          <p:attrName>style.visibility</p:attrName>
                                        </p:attrNameLst>
                                      </p:cBhvr>
                                      <p:to>
                                        <p:strVal val="visible"/>
                                      </p:to>
                                    </p:set>
                                    <p:animEffect transition="in" filter="wipe(up)">
                                      <p:cBhvr>
                                        <p:cTn id="22" dur="500"/>
                                        <p:tgtEl>
                                          <p:spTgt spid="170055"/>
                                        </p:tgtEl>
                                      </p:cBhvr>
                                    </p:animEffect>
                                  </p:childTnLst>
                                </p:cTn>
                              </p:par>
                            </p:childTnLst>
                          </p:cTn>
                        </p:par>
                        <p:par>
                          <p:cTn id="23" fill="hold" nodeType="afterGroup">
                            <p:stCondLst>
                              <p:cond delay="500"/>
                            </p:stCondLst>
                            <p:childTnLst>
                              <p:par>
                                <p:cTn id="24" presetID="22" presetClass="entr" presetSubtype="1" fill="hold" grpId="0" nodeType="afterEffect">
                                  <p:stCondLst>
                                    <p:cond delay="0"/>
                                  </p:stCondLst>
                                  <p:childTnLst>
                                    <p:set>
                                      <p:cBhvr>
                                        <p:cTn id="25" dur="1" fill="hold">
                                          <p:stCondLst>
                                            <p:cond delay="0"/>
                                          </p:stCondLst>
                                        </p:cTn>
                                        <p:tgtEl>
                                          <p:spTgt spid="170056"/>
                                        </p:tgtEl>
                                        <p:attrNameLst>
                                          <p:attrName>style.visibility</p:attrName>
                                        </p:attrNameLst>
                                      </p:cBhvr>
                                      <p:to>
                                        <p:strVal val="visible"/>
                                      </p:to>
                                    </p:set>
                                    <p:animEffect transition="in" filter="wipe(up)">
                                      <p:cBhvr>
                                        <p:cTn id="26" dur="500"/>
                                        <p:tgtEl>
                                          <p:spTgt spid="17005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00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50" grpId="0" animBg="1"/>
      <p:bldP spid="170051" grpId="0" animBg="1"/>
      <p:bldP spid="170052" grpId="0" animBg="1"/>
      <p:bldP spid="170053" grpId="0" animBg="1"/>
      <p:bldP spid="170055" grpId="0" animBg="1"/>
      <p:bldP spid="170056" grpId="0" animBg="1"/>
      <p:bldP spid="17005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1013" name="Group 5"/>
          <p:cNvGrpSpPr>
            <a:grpSpLocks/>
          </p:cNvGrpSpPr>
          <p:nvPr/>
        </p:nvGrpSpPr>
        <p:grpSpPr bwMode="auto">
          <a:xfrm>
            <a:off x="1371600" y="914400"/>
            <a:ext cx="6157913" cy="5140325"/>
            <a:chOff x="843" y="576"/>
            <a:chExt cx="3879" cy="3238"/>
          </a:xfrm>
        </p:grpSpPr>
        <p:pic>
          <p:nvPicPr>
            <p:cNvPr id="171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7" y="679"/>
              <a:ext cx="3685" cy="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1011" name="Text Box 3"/>
            <p:cNvSpPr txBox="1">
              <a:spLocks noChangeArrowheads="1"/>
            </p:cNvSpPr>
            <p:nvPr/>
          </p:nvSpPr>
          <p:spPr bwMode="auto">
            <a:xfrm>
              <a:off x="2640" y="3600"/>
              <a:ext cx="816"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800">
                  <a:latin typeface="Comic Sans MS" pitchFamily="66" charset="0"/>
                </a:rPr>
                <a:t>Rainfall</a:t>
              </a:r>
            </a:p>
          </p:txBody>
        </p:sp>
        <p:sp>
          <p:nvSpPr>
            <p:cNvPr id="171012" name="Text Box 4"/>
            <p:cNvSpPr txBox="1">
              <a:spLocks noChangeArrowheads="1"/>
            </p:cNvSpPr>
            <p:nvPr/>
          </p:nvSpPr>
          <p:spPr bwMode="auto">
            <a:xfrm flipV="1">
              <a:off x="843" y="576"/>
              <a:ext cx="272" cy="2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800">
                  <a:latin typeface="Comic Sans MS" pitchFamily="66" charset="0"/>
                </a:rPr>
                <a:t>Cumulative relative frequency</a:t>
              </a:r>
            </a:p>
          </p:txBody>
        </p:sp>
      </p:grpSp>
      <p:sp>
        <p:nvSpPr>
          <p:cNvPr id="171014" name="AutoShape 6"/>
          <p:cNvSpPr>
            <a:spLocks noChangeArrowheads="1"/>
          </p:cNvSpPr>
          <p:nvPr/>
        </p:nvSpPr>
        <p:spPr bwMode="auto">
          <a:xfrm>
            <a:off x="2438400" y="838200"/>
            <a:ext cx="5638800" cy="1295400"/>
          </a:xfrm>
          <a:prstGeom prst="wedgeRoundRectCallout">
            <a:avLst>
              <a:gd name="adj1" fmla="val -42060"/>
              <a:gd name="adj2" fmla="val 31130"/>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sz="2800">
                <a:solidFill>
                  <a:srgbClr val="FFFF00"/>
                </a:solidFill>
              </a:rPr>
              <a:t>What proportion of years had rainfall amounts that were 9.5 inches or less?</a:t>
            </a:r>
          </a:p>
        </p:txBody>
      </p:sp>
      <p:sp>
        <p:nvSpPr>
          <p:cNvPr id="171015" name="Line 7"/>
          <p:cNvSpPr>
            <a:spLocks noChangeShapeType="1"/>
          </p:cNvSpPr>
          <p:nvPr/>
        </p:nvSpPr>
        <p:spPr bwMode="auto">
          <a:xfrm flipV="1">
            <a:off x="5607050" y="3124200"/>
            <a:ext cx="0" cy="2286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1016" name="Line 8"/>
          <p:cNvSpPr>
            <a:spLocks noChangeShapeType="1"/>
          </p:cNvSpPr>
          <p:nvPr/>
        </p:nvSpPr>
        <p:spPr bwMode="auto">
          <a:xfrm flipH="1">
            <a:off x="1981200" y="3140075"/>
            <a:ext cx="3609975"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1017" name="Text Box 9"/>
          <p:cNvSpPr txBox="1">
            <a:spLocks noChangeArrowheads="1"/>
          </p:cNvSpPr>
          <p:nvPr/>
        </p:nvSpPr>
        <p:spPr bwMode="auto">
          <a:xfrm>
            <a:off x="2057400" y="2514600"/>
            <a:ext cx="41148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500">
                <a:solidFill>
                  <a:srgbClr val="FF0000"/>
                </a:solidFill>
                <a:latin typeface="Comic Sans MS" pitchFamily="66" charset="0"/>
              </a:rPr>
              <a:t>Approximately 0.55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171015"/>
                                        </p:tgtEl>
                                        <p:attrNameLst>
                                          <p:attrName>style.visibility</p:attrName>
                                        </p:attrNameLst>
                                      </p:cBhvr>
                                      <p:to>
                                        <p:strVal val="visible"/>
                                      </p:to>
                                    </p:set>
                                    <p:animEffect transition="in" filter="wipe(down)">
                                      <p:cBhvr>
                                        <p:cTn id="11" dur="500"/>
                                        <p:tgtEl>
                                          <p:spTgt spid="171015"/>
                                        </p:tgtEl>
                                      </p:cBhvr>
                                    </p:animEffect>
                                  </p:childTnLst>
                                </p:cTn>
                              </p:par>
                            </p:childTnLst>
                          </p:cTn>
                        </p:par>
                        <p:par>
                          <p:cTn id="12" fill="hold" nodeType="afterGroup">
                            <p:stCondLst>
                              <p:cond delay="500"/>
                            </p:stCondLst>
                            <p:childTnLst>
                              <p:par>
                                <p:cTn id="13" presetID="22" presetClass="entr" presetSubtype="2" fill="hold" grpId="0" nodeType="afterEffect">
                                  <p:stCondLst>
                                    <p:cond delay="0"/>
                                  </p:stCondLst>
                                  <p:childTnLst>
                                    <p:set>
                                      <p:cBhvr>
                                        <p:cTn id="14" dur="1" fill="hold">
                                          <p:stCondLst>
                                            <p:cond delay="0"/>
                                          </p:stCondLst>
                                        </p:cTn>
                                        <p:tgtEl>
                                          <p:spTgt spid="171016"/>
                                        </p:tgtEl>
                                        <p:attrNameLst>
                                          <p:attrName>style.visibility</p:attrName>
                                        </p:attrNameLst>
                                      </p:cBhvr>
                                      <p:to>
                                        <p:strVal val="visible"/>
                                      </p:to>
                                    </p:set>
                                    <p:animEffect transition="in" filter="wipe(right)">
                                      <p:cBhvr>
                                        <p:cTn id="15" dur="500"/>
                                        <p:tgtEl>
                                          <p:spTgt spid="171016"/>
                                        </p:tgtEl>
                                      </p:cBhvr>
                                    </p:animEffect>
                                  </p:childTnLst>
                                </p:cTn>
                              </p:par>
                            </p:childTnLst>
                          </p:cTn>
                        </p:par>
                        <p:par>
                          <p:cTn id="16" fill="hold" nodeType="afterGroup">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710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4" grpId="0" animBg="1"/>
      <p:bldP spid="171015" grpId="0" animBg="1"/>
      <p:bldP spid="171016" grpId="0" animBg="1"/>
      <p:bldP spid="17101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2034" name="Group 2"/>
          <p:cNvGrpSpPr>
            <a:grpSpLocks/>
          </p:cNvGrpSpPr>
          <p:nvPr/>
        </p:nvGrpSpPr>
        <p:grpSpPr bwMode="auto">
          <a:xfrm>
            <a:off x="1371600" y="914400"/>
            <a:ext cx="6157913" cy="5140325"/>
            <a:chOff x="843" y="576"/>
            <a:chExt cx="3879" cy="3238"/>
          </a:xfrm>
        </p:grpSpPr>
        <p:pic>
          <p:nvPicPr>
            <p:cNvPr id="1720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7" y="679"/>
              <a:ext cx="3685" cy="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2036" name="Text Box 4"/>
            <p:cNvSpPr txBox="1">
              <a:spLocks noChangeArrowheads="1"/>
            </p:cNvSpPr>
            <p:nvPr/>
          </p:nvSpPr>
          <p:spPr bwMode="auto">
            <a:xfrm>
              <a:off x="2640" y="3600"/>
              <a:ext cx="816"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800">
                  <a:latin typeface="Comic Sans MS" pitchFamily="66" charset="0"/>
                </a:rPr>
                <a:t>Rainfall</a:t>
              </a:r>
            </a:p>
          </p:txBody>
        </p:sp>
        <p:sp>
          <p:nvSpPr>
            <p:cNvPr id="172037" name="Text Box 5"/>
            <p:cNvSpPr txBox="1">
              <a:spLocks noChangeArrowheads="1"/>
            </p:cNvSpPr>
            <p:nvPr/>
          </p:nvSpPr>
          <p:spPr bwMode="auto">
            <a:xfrm flipV="1">
              <a:off x="843" y="576"/>
              <a:ext cx="272" cy="2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800">
                  <a:latin typeface="Comic Sans MS" pitchFamily="66" charset="0"/>
                </a:rPr>
                <a:t>Cumulative relative frequency</a:t>
              </a:r>
            </a:p>
          </p:txBody>
        </p:sp>
      </p:grpSp>
      <p:sp>
        <p:nvSpPr>
          <p:cNvPr id="172038" name="AutoShape 6"/>
          <p:cNvSpPr>
            <a:spLocks noChangeArrowheads="1"/>
          </p:cNvSpPr>
          <p:nvPr/>
        </p:nvSpPr>
        <p:spPr bwMode="auto">
          <a:xfrm>
            <a:off x="2438400" y="838200"/>
            <a:ext cx="5791200" cy="1295400"/>
          </a:xfrm>
          <a:prstGeom prst="wedgeRoundRectCallout">
            <a:avLst>
              <a:gd name="adj1" fmla="val -42269"/>
              <a:gd name="adj2" fmla="val 31130"/>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sz="2800">
                <a:solidFill>
                  <a:srgbClr val="FFFF00"/>
                </a:solidFill>
              </a:rPr>
              <a:t>Approximately 30% of the years had annual rainfall less than what amount?</a:t>
            </a:r>
          </a:p>
        </p:txBody>
      </p:sp>
      <p:sp>
        <p:nvSpPr>
          <p:cNvPr id="172039" name="Line 7"/>
          <p:cNvSpPr>
            <a:spLocks noChangeShapeType="1"/>
          </p:cNvSpPr>
          <p:nvPr/>
        </p:nvSpPr>
        <p:spPr bwMode="auto">
          <a:xfrm>
            <a:off x="4876800" y="4191000"/>
            <a:ext cx="0" cy="1219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040" name="Line 8"/>
          <p:cNvSpPr>
            <a:spLocks noChangeShapeType="1"/>
          </p:cNvSpPr>
          <p:nvPr/>
        </p:nvSpPr>
        <p:spPr bwMode="auto">
          <a:xfrm>
            <a:off x="1981200" y="4191000"/>
            <a:ext cx="28956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041" name="Text Box 9"/>
          <p:cNvSpPr txBox="1">
            <a:spLocks noChangeArrowheads="1"/>
          </p:cNvSpPr>
          <p:nvPr/>
        </p:nvSpPr>
        <p:spPr bwMode="auto">
          <a:xfrm>
            <a:off x="4800600" y="4800600"/>
            <a:ext cx="41148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500">
                <a:solidFill>
                  <a:srgbClr val="FF0000"/>
                </a:solidFill>
                <a:latin typeface="Comic Sans MS" pitchFamily="66" charset="0"/>
              </a:rPr>
              <a:t>Approximately 7.5 inches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0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72040"/>
                                        </p:tgtEl>
                                        <p:attrNameLst>
                                          <p:attrName>style.visibility</p:attrName>
                                        </p:attrNameLst>
                                      </p:cBhvr>
                                      <p:to>
                                        <p:strVal val="visible"/>
                                      </p:to>
                                    </p:set>
                                    <p:animEffect transition="in" filter="wipe(left)">
                                      <p:cBhvr>
                                        <p:cTn id="11" dur="500"/>
                                        <p:tgtEl>
                                          <p:spTgt spid="172040"/>
                                        </p:tgtEl>
                                      </p:cBhvr>
                                    </p:animEffect>
                                  </p:childTnLst>
                                </p:cTn>
                              </p:par>
                            </p:childTnLst>
                          </p:cTn>
                        </p:par>
                        <p:par>
                          <p:cTn id="12" fill="hold" nodeType="afterGroup">
                            <p:stCondLst>
                              <p:cond delay="500"/>
                            </p:stCondLst>
                            <p:childTnLst>
                              <p:par>
                                <p:cTn id="13" presetID="22" presetClass="entr" presetSubtype="1" fill="hold" grpId="0" nodeType="afterEffect">
                                  <p:stCondLst>
                                    <p:cond delay="0"/>
                                  </p:stCondLst>
                                  <p:childTnLst>
                                    <p:set>
                                      <p:cBhvr>
                                        <p:cTn id="14" dur="1" fill="hold">
                                          <p:stCondLst>
                                            <p:cond delay="0"/>
                                          </p:stCondLst>
                                        </p:cTn>
                                        <p:tgtEl>
                                          <p:spTgt spid="172039"/>
                                        </p:tgtEl>
                                        <p:attrNameLst>
                                          <p:attrName>style.visibility</p:attrName>
                                        </p:attrNameLst>
                                      </p:cBhvr>
                                      <p:to>
                                        <p:strVal val="visible"/>
                                      </p:to>
                                    </p:set>
                                    <p:animEffect transition="in" filter="wipe(up)">
                                      <p:cBhvr>
                                        <p:cTn id="15" dur="500"/>
                                        <p:tgtEl>
                                          <p:spTgt spid="172039"/>
                                        </p:tgtEl>
                                      </p:cBhvr>
                                    </p:animEffect>
                                  </p:childTnLst>
                                </p:cTn>
                              </p:par>
                            </p:childTnLst>
                          </p:cTn>
                        </p:par>
                        <p:par>
                          <p:cTn id="16" fill="hold" nodeType="afterGroup">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720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8" grpId="0" animBg="1"/>
      <p:bldP spid="172039" grpId="0" animBg="1"/>
      <p:bldP spid="172040" grpId="0" animBg="1"/>
      <p:bldP spid="17204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3058" name="Group 2"/>
          <p:cNvGrpSpPr>
            <a:grpSpLocks/>
          </p:cNvGrpSpPr>
          <p:nvPr/>
        </p:nvGrpSpPr>
        <p:grpSpPr bwMode="auto">
          <a:xfrm>
            <a:off x="1371600" y="914400"/>
            <a:ext cx="6157913" cy="5140325"/>
            <a:chOff x="843" y="576"/>
            <a:chExt cx="3879" cy="3238"/>
          </a:xfrm>
        </p:grpSpPr>
        <p:pic>
          <p:nvPicPr>
            <p:cNvPr id="1730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7" y="679"/>
              <a:ext cx="3685" cy="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3060" name="Text Box 4"/>
            <p:cNvSpPr txBox="1">
              <a:spLocks noChangeArrowheads="1"/>
            </p:cNvSpPr>
            <p:nvPr/>
          </p:nvSpPr>
          <p:spPr bwMode="auto">
            <a:xfrm>
              <a:off x="2640" y="3600"/>
              <a:ext cx="816"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800">
                  <a:latin typeface="Comic Sans MS" pitchFamily="66" charset="0"/>
                </a:rPr>
                <a:t>Rainfall</a:t>
              </a:r>
            </a:p>
          </p:txBody>
        </p:sp>
        <p:sp>
          <p:nvSpPr>
            <p:cNvPr id="173061" name="Text Box 5"/>
            <p:cNvSpPr txBox="1">
              <a:spLocks noChangeArrowheads="1"/>
            </p:cNvSpPr>
            <p:nvPr/>
          </p:nvSpPr>
          <p:spPr bwMode="auto">
            <a:xfrm flipV="1">
              <a:off x="843" y="576"/>
              <a:ext cx="272" cy="2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800">
                  <a:latin typeface="Comic Sans MS" pitchFamily="66" charset="0"/>
                </a:rPr>
                <a:t>Cumulative relative frequency</a:t>
              </a:r>
            </a:p>
          </p:txBody>
        </p:sp>
      </p:grpSp>
      <p:sp>
        <p:nvSpPr>
          <p:cNvPr id="173062" name="AutoShape 6"/>
          <p:cNvSpPr>
            <a:spLocks noChangeArrowheads="1"/>
          </p:cNvSpPr>
          <p:nvPr/>
        </p:nvSpPr>
        <p:spPr bwMode="auto">
          <a:xfrm>
            <a:off x="381000" y="457200"/>
            <a:ext cx="4191000" cy="3200400"/>
          </a:xfrm>
          <a:prstGeom prst="wedgeRoundRectCallout">
            <a:avLst>
              <a:gd name="adj1" fmla="val 9773"/>
              <a:gd name="adj2" fmla="val -5259"/>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sz="2800">
                <a:solidFill>
                  <a:srgbClr val="FFFF00"/>
                </a:solidFill>
              </a:rPr>
              <a:t>Which interval of rainfall amounts had a larger proportion of years –</a:t>
            </a:r>
          </a:p>
          <a:p>
            <a:pPr marL="342900" indent="-342900" algn="ctr"/>
            <a:r>
              <a:rPr lang="en-US" sz="2800">
                <a:solidFill>
                  <a:srgbClr val="FFFF00"/>
                </a:solidFill>
              </a:rPr>
              <a:t>9 to 10 inches or </a:t>
            </a:r>
          </a:p>
          <a:p>
            <a:pPr marL="342900" indent="-342900" algn="ctr"/>
            <a:r>
              <a:rPr lang="en-US" sz="2800">
                <a:solidFill>
                  <a:srgbClr val="FFFF00"/>
                </a:solidFill>
              </a:rPr>
              <a:t>10 to 11 inches?</a:t>
            </a:r>
          </a:p>
          <a:p>
            <a:pPr marL="342900" indent="-342900" algn="ctr"/>
            <a:r>
              <a:rPr lang="en-US" sz="2800">
                <a:solidFill>
                  <a:srgbClr val="FFFF00"/>
                </a:solidFill>
              </a:rPr>
              <a:t>Explain</a:t>
            </a:r>
          </a:p>
        </p:txBody>
      </p:sp>
      <p:sp>
        <p:nvSpPr>
          <p:cNvPr id="173065" name="Text Box 9"/>
          <p:cNvSpPr txBox="1">
            <a:spLocks noChangeArrowheads="1"/>
          </p:cNvSpPr>
          <p:nvPr/>
        </p:nvSpPr>
        <p:spPr bwMode="auto">
          <a:xfrm>
            <a:off x="5029200" y="3581400"/>
            <a:ext cx="4114800" cy="180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charset="0"/>
              </a:defRPr>
            </a:lvl1pPr>
            <a:lvl2pPr marL="511175">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500">
                <a:solidFill>
                  <a:srgbClr val="FF0000"/>
                </a:solidFill>
                <a:latin typeface="Comic Sans MS" pitchFamily="66" charset="0"/>
              </a:rPr>
              <a:t>The interval 10 to 11 inches, because its slope is steeper, indicating a larger proportion occurred.</a:t>
            </a:r>
          </a:p>
        </p:txBody>
      </p:sp>
      <p:sp>
        <p:nvSpPr>
          <p:cNvPr id="173066" name="Line 10"/>
          <p:cNvSpPr>
            <a:spLocks noChangeShapeType="1"/>
          </p:cNvSpPr>
          <p:nvPr/>
        </p:nvSpPr>
        <p:spPr bwMode="auto">
          <a:xfrm flipV="1">
            <a:off x="5486400" y="3048000"/>
            <a:ext cx="457200" cy="304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067" name="Line 11"/>
          <p:cNvSpPr>
            <a:spLocks noChangeShapeType="1"/>
          </p:cNvSpPr>
          <p:nvPr/>
        </p:nvSpPr>
        <p:spPr bwMode="auto">
          <a:xfrm flipV="1">
            <a:off x="5943600" y="2209800"/>
            <a:ext cx="381000" cy="838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0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173066"/>
                                        </p:tgtEl>
                                        <p:attrNameLst>
                                          <p:attrName>style.visibility</p:attrName>
                                        </p:attrNameLst>
                                      </p:cBhvr>
                                      <p:to>
                                        <p:strVal val="visible"/>
                                      </p:to>
                                    </p:set>
                                    <p:animEffect transition="in" filter="wipe(down)">
                                      <p:cBhvr>
                                        <p:cTn id="11" dur="500"/>
                                        <p:tgtEl>
                                          <p:spTgt spid="173066"/>
                                        </p:tgtEl>
                                      </p:cBhvr>
                                    </p:animEffect>
                                  </p:childTnLst>
                                </p:cTn>
                              </p:par>
                            </p:childTnLst>
                          </p:cTn>
                        </p:par>
                        <p:par>
                          <p:cTn id="12" fill="hold" nodeType="afterGroup">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173067"/>
                                        </p:tgtEl>
                                        <p:attrNameLst>
                                          <p:attrName>style.visibility</p:attrName>
                                        </p:attrNameLst>
                                      </p:cBhvr>
                                      <p:to>
                                        <p:strVal val="visible"/>
                                      </p:to>
                                    </p:set>
                                    <p:animEffect transition="in" filter="wipe(down)">
                                      <p:cBhvr>
                                        <p:cTn id="15" dur="500"/>
                                        <p:tgtEl>
                                          <p:spTgt spid="173067"/>
                                        </p:tgtEl>
                                      </p:cBhvr>
                                    </p:animEffect>
                                  </p:childTnLst>
                                </p:cTn>
                              </p:par>
                            </p:childTnLst>
                          </p:cTn>
                        </p:par>
                        <p:par>
                          <p:cTn id="16" fill="hold" nodeType="afterGroup">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730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2" grpId="0" animBg="1"/>
      <p:bldP spid="173065" grpId="0"/>
      <p:bldP spid="173066" grpId="0" animBg="1"/>
      <p:bldP spid="17306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ctrTitle"/>
          </p:nvPr>
        </p:nvSpPr>
        <p:spPr/>
        <p:txBody>
          <a:bodyPr/>
          <a:lstStyle/>
          <a:p>
            <a:r>
              <a:rPr lang="en-US">
                <a:solidFill>
                  <a:srgbClr val="0000FF"/>
                </a:solidFill>
                <a:latin typeface="Comic Sans MS" pitchFamily="66" charset="0"/>
              </a:rPr>
              <a:t>Displaying Bivariate Numerical Data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algn="l"/>
            <a:r>
              <a:rPr lang="en-US" sz="5000">
                <a:solidFill>
                  <a:srgbClr val="0000FF"/>
                </a:solidFill>
                <a:latin typeface="Comic Sans MS" pitchFamily="66" charset="0"/>
              </a:rPr>
              <a:t>Scatterplots</a:t>
            </a:r>
          </a:p>
        </p:txBody>
      </p:sp>
      <p:sp>
        <p:nvSpPr>
          <p:cNvPr id="175107" name="Rectangle 3"/>
          <p:cNvSpPr>
            <a:spLocks noGrp="1" noChangeArrowheads="1"/>
          </p:cNvSpPr>
          <p:nvPr>
            <p:ph type="body" idx="1"/>
          </p:nvPr>
        </p:nvSpPr>
        <p:spPr>
          <a:xfrm>
            <a:off x="457200" y="1447800"/>
            <a:ext cx="8229600" cy="5105400"/>
          </a:xfrm>
        </p:spPr>
        <p:txBody>
          <a:bodyPr/>
          <a:lstStyle/>
          <a:p>
            <a:pPr marL="0" indent="7938">
              <a:buFontTx/>
              <a:buNone/>
            </a:pPr>
            <a:r>
              <a:rPr lang="en-US" sz="3000">
                <a:solidFill>
                  <a:srgbClr val="00CC00"/>
                </a:solidFill>
                <a:latin typeface="Comic Sans MS" pitchFamily="66" charset="0"/>
              </a:rPr>
              <a:t>When to Use		</a:t>
            </a:r>
            <a:r>
              <a:rPr lang="en-US" sz="2600">
                <a:solidFill>
                  <a:srgbClr val="FF0000"/>
                </a:solidFill>
                <a:latin typeface="Comic Sans MS" pitchFamily="66" charset="0"/>
              </a:rPr>
              <a:t>Bivariate numerical data</a:t>
            </a:r>
          </a:p>
          <a:p>
            <a:pPr marL="0" indent="7938">
              <a:buFontTx/>
              <a:buNone/>
            </a:pPr>
            <a:endParaRPr lang="en-US" sz="2600">
              <a:solidFill>
                <a:srgbClr val="FF0000"/>
              </a:solidFill>
              <a:latin typeface="Comic Sans MS" pitchFamily="66" charset="0"/>
            </a:endParaRPr>
          </a:p>
          <a:p>
            <a:pPr marL="0" indent="7938">
              <a:buFontTx/>
              <a:buNone/>
            </a:pPr>
            <a:r>
              <a:rPr lang="en-US" sz="3000">
                <a:solidFill>
                  <a:srgbClr val="00CC00"/>
                </a:solidFill>
                <a:latin typeface="Comic Sans MS" pitchFamily="66" charset="0"/>
              </a:rPr>
              <a:t>How to construct	</a:t>
            </a:r>
            <a:endParaRPr lang="en-US" sz="3000" b="1">
              <a:solidFill>
                <a:srgbClr val="0000FF"/>
              </a:solidFill>
              <a:latin typeface="Comic Sans MS" pitchFamily="66" charset="0"/>
            </a:endParaRPr>
          </a:p>
          <a:p>
            <a:pPr marL="812800" lvl="1" indent="-355600">
              <a:buFont typeface="Comic Sans MS" pitchFamily="66" charset="0"/>
              <a:buNone/>
            </a:pPr>
            <a:r>
              <a:rPr lang="en-US" sz="2500">
                <a:solidFill>
                  <a:srgbClr val="FF0000"/>
                </a:solidFill>
                <a:latin typeface="Comic Sans MS" pitchFamily="66" charset="0"/>
              </a:rPr>
              <a:t> - Draw a horizontal scale and mark it with appropriate values of the independent variable</a:t>
            </a:r>
          </a:p>
          <a:p>
            <a:pPr marL="812800" lvl="1" indent="-355600">
              <a:buFont typeface="Comic Sans MS" pitchFamily="66" charset="0"/>
              <a:buNone/>
            </a:pPr>
            <a:r>
              <a:rPr lang="en-US" sz="2500">
                <a:solidFill>
                  <a:srgbClr val="FF0000"/>
                </a:solidFill>
                <a:latin typeface="Comic Sans MS" pitchFamily="66" charset="0"/>
              </a:rPr>
              <a:t> - Draw a vertical scale and mark it appropriate values of the dependent variable</a:t>
            </a:r>
          </a:p>
          <a:p>
            <a:pPr marL="812800" lvl="1" indent="-355600">
              <a:buFont typeface="Comic Sans MS" pitchFamily="66" charset="0"/>
              <a:buNone/>
            </a:pPr>
            <a:r>
              <a:rPr lang="en-US" sz="2500">
                <a:solidFill>
                  <a:srgbClr val="FF0000"/>
                </a:solidFill>
                <a:latin typeface="Comic Sans MS" pitchFamily="66" charset="0"/>
              </a:rPr>
              <a:t> - Plot each point corresponding to the observations</a:t>
            </a:r>
          </a:p>
          <a:p>
            <a:pPr marL="0" indent="7938">
              <a:buFontTx/>
              <a:buNone/>
            </a:pPr>
            <a:r>
              <a:rPr lang="en-US" sz="3000">
                <a:solidFill>
                  <a:srgbClr val="00CC00"/>
                </a:solidFill>
                <a:latin typeface="Comic Sans MS" pitchFamily="66" charset="0"/>
              </a:rPr>
              <a:t>To describe</a:t>
            </a:r>
          </a:p>
          <a:p>
            <a:pPr marL="0" indent="7938">
              <a:buFontTx/>
              <a:buNone/>
            </a:pPr>
            <a:r>
              <a:rPr lang="en-US" sz="2500">
                <a:solidFill>
                  <a:srgbClr val="FF0000"/>
                </a:solidFill>
                <a:latin typeface="Comic Sans MS" pitchFamily="66" charset="0"/>
                <a:cs typeface="Times New Roman" pitchFamily="18" charset="0"/>
              </a:rPr>
              <a:t>     - comment</a:t>
            </a:r>
            <a:r>
              <a:rPr lang="en-US" sz="2500">
                <a:solidFill>
                  <a:srgbClr val="FF0000"/>
                </a:solidFill>
                <a:latin typeface="Comic Sans MS" pitchFamily="66" charset="0"/>
              </a:rPr>
              <a:t> the relationship between the variables</a:t>
            </a:r>
            <a:endParaRPr lang="en-US" sz="2800"/>
          </a:p>
        </p:txBody>
      </p:sp>
      <p:sp>
        <p:nvSpPr>
          <p:cNvPr id="175108" name="AutoShape 4"/>
          <p:cNvSpPr>
            <a:spLocks noChangeArrowheads="1"/>
          </p:cNvSpPr>
          <p:nvPr/>
        </p:nvSpPr>
        <p:spPr bwMode="auto">
          <a:xfrm>
            <a:off x="2895600" y="1905000"/>
            <a:ext cx="5410200" cy="2057400"/>
          </a:xfrm>
          <a:prstGeom prst="wedgeRoundRectCallout">
            <a:avLst>
              <a:gd name="adj1" fmla="val -37560"/>
              <a:gd name="adj2" fmla="val -84106"/>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r>
              <a:rPr lang="en-US">
                <a:solidFill>
                  <a:srgbClr val="FFFF00"/>
                </a:solidFill>
              </a:rPr>
              <a:t>Scatterplots are discussed in much greater depth in Chapter 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51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107">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5107">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5107">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7510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5107">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5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Text Box 4"/>
          <p:cNvSpPr txBox="1">
            <a:spLocks noChangeArrowheads="1"/>
          </p:cNvSpPr>
          <p:nvPr/>
        </p:nvSpPr>
        <p:spPr bwMode="auto">
          <a:xfrm>
            <a:off x="533400" y="381000"/>
            <a:ext cx="83058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endParaRPr lang="en-US">
              <a:solidFill>
                <a:srgbClr val="0000FF"/>
              </a:solidFill>
              <a:latin typeface="Comic Sans MS" pitchFamily="66" charset="0"/>
            </a:endParaRPr>
          </a:p>
        </p:txBody>
      </p:sp>
      <p:sp>
        <p:nvSpPr>
          <p:cNvPr id="136198" name="Text Box 6"/>
          <p:cNvSpPr txBox="1">
            <a:spLocks noChangeArrowheads="1"/>
          </p:cNvSpPr>
          <p:nvPr/>
        </p:nvSpPr>
        <p:spPr bwMode="auto">
          <a:xfrm>
            <a:off x="381000" y="381000"/>
            <a:ext cx="807720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charset="0"/>
              </a:defRPr>
            </a:lvl1pPr>
            <a:lvl2pPr marL="465138">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800">
                <a:solidFill>
                  <a:srgbClr val="0000FF"/>
                </a:solidFill>
                <a:latin typeface="Comic Sans MS" pitchFamily="66" charset="0"/>
              </a:rPr>
              <a:t>Each year the Princeton Review conducts a survey of students applying to college and of parents of college applicants.  In 2009, 12,715 high school students responded to the question </a:t>
            </a:r>
            <a:r>
              <a:rPr lang="en-US" sz="2800">
                <a:solidFill>
                  <a:srgbClr val="00CC00"/>
                </a:solidFill>
                <a:latin typeface="Comic Sans MS" pitchFamily="66" charset="0"/>
              </a:rPr>
              <a:t>“Ideally how far from home would you like the college you attend to be?”</a:t>
            </a:r>
            <a:r>
              <a:rPr lang="en-US" sz="2800">
                <a:solidFill>
                  <a:srgbClr val="0000FF"/>
                </a:solidFill>
                <a:latin typeface="Comic Sans MS" pitchFamily="66" charset="0"/>
              </a:rPr>
              <a:t>  Also, 3007 parents of students applying to college responded to the question </a:t>
            </a:r>
            <a:r>
              <a:rPr lang="en-US" sz="2800">
                <a:solidFill>
                  <a:srgbClr val="00CC00"/>
                </a:solidFill>
                <a:latin typeface="Comic Sans MS" pitchFamily="66" charset="0"/>
              </a:rPr>
              <a:t>“how far from home would you like the college your child attends to be?”</a:t>
            </a:r>
            <a:r>
              <a:rPr lang="en-US" sz="2800">
                <a:solidFill>
                  <a:srgbClr val="0000FF"/>
                </a:solidFill>
                <a:latin typeface="Comic Sans MS" pitchFamily="66" charset="0"/>
              </a:rPr>
              <a:t>  Data is displayed in the frequency table below.</a:t>
            </a:r>
          </a:p>
        </p:txBody>
      </p:sp>
      <p:graphicFrame>
        <p:nvGraphicFramePr>
          <p:cNvPr id="136318" name="Group 126"/>
          <p:cNvGraphicFramePr>
            <a:graphicFrameLocks noGrp="1"/>
          </p:cNvGraphicFramePr>
          <p:nvPr/>
        </p:nvGraphicFramePr>
        <p:xfrm>
          <a:off x="415925" y="4406900"/>
          <a:ext cx="6096000" cy="2377440"/>
        </p:xfrm>
        <a:graphic>
          <a:graphicData uri="http://schemas.openxmlformats.org/drawingml/2006/table">
            <a:tbl>
              <a:tblPr/>
              <a:tblGrid>
                <a:gridCol w="3048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rgbClr val="FF0000"/>
                        </a:solidFill>
                        <a:effectLst/>
                        <a:latin typeface="Comic Sans MS" pitchFamily="66" charset="0"/>
                      </a:endParaRPr>
                    </a:p>
                  </a:txBody>
                  <a:tcPr horzOverflow="overflow">
                    <a:lnL w="12700" cap="flat" cmpd="sng" algn="ctr">
                      <a:solidFill>
                        <a:srgbClr val="0000FF"/>
                      </a:solidFill>
                      <a:prstDash val="solid"/>
                      <a:round/>
                      <a:headEnd type="none" w="med" len="med"/>
                      <a:tailEnd type="none" w="med" len="med"/>
                    </a:lnL>
                    <a:lnR>
                      <a:noFill/>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Frequency</a:t>
                      </a: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Ideal Distance</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Students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Parents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Less than 250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4450</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1594</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250 to 500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3942</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902</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500 to 1000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2416</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331</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More than 1000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1907</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180</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36319" name="Text Box 127"/>
          <p:cNvSpPr txBox="1">
            <a:spLocks noChangeArrowheads="1"/>
          </p:cNvSpPr>
          <p:nvPr/>
        </p:nvSpPr>
        <p:spPr bwMode="auto">
          <a:xfrm>
            <a:off x="6705600" y="4572000"/>
            <a:ext cx="2209800" cy="201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charset="0"/>
              </a:defRPr>
            </a:lvl1pPr>
            <a:lvl2pPr marL="465138">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800">
                <a:solidFill>
                  <a:srgbClr val="0000FF"/>
                </a:solidFill>
                <a:latin typeface="Comic Sans MS" pitchFamily="66" charset="0"/>
              </a:rPr>
              <a:t>Create a comparative bar chart with these data.</a:t>
            </a:r>
          </a:p>
        </p:txBody>
      </p:sp>
      <p:sp>
        <p:nvSpPr>
          <p:cNvPr id="136320" name="AutoShape 128"/>
          <p:cNvSpPr>
            <a:spLocks noChangeArrowheads="1"/>
          </p:cNvSpPr>
          <p:nvPr/>
        </p:nvSpPr>
        <p:spPr bwMode="auto">
          <a:xfrm>
            <a:off x="228600" y="3048000"/>
            <a:ext cx="8229600" cy="762000"/>
          </a:xfrm>
          <a:prstGeom prst="wedgeRoundRectCallout">
            <a:avLst>
              <a:gd name="adj1" fmla="val 36324"/>
              <a:gd name="adj2" fmla="val 158125"/>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3100" b="1">
                <a:solidFill>
                  <a:srgbClr val="FFFF00"/>
                </a:solidFill>
              </a:rPr>
              <a:t>What should you do first?</a:t>
            </a:r>
            <a:endParaRPr lang="en-US" sz="3100" b="1">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32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algn="l"/>
            <a:r>
              <a:rPr lang="en-US" sz="5000">
                <a:solidFill>
                  <a:srgbClr val="0000FF"/>
                </a:solidFill>
                <a:latin typeface="Comic Sans MS" pitchFamily="66" charset="0"/>
              </a:rPr>
              <a:t>Time Series Plots</a:t>
            </a:r>
          </a:p>
        </p:txBody>
      </p:sp>
      <p:sp>
        <p:nvSpPr>
          <p:cNvPr id="176131" name="Rectangle 3"/>
          <p:cNvSpPr>
            <a:spLocks noGrp="1" noChangeArrowheads="1"/>
          </p:cNvSpPr>
          <p:nvPr>
            <p:ph type="body" idx="1"/>
          </p:nvPr>
        </p:nvSpPr>
        <p:spPr>
          <a:xfrm>
            <a:off x="457200" y="1600200"/>
            <a:ext cx="8229600" cy="4953000"/>
          </a:xfrm>
        </p:spPr>
        <p:txBody>
          <a:bodyPr/>
          <a:lstStyle/>
          <a:p>
            <a:pPr marL="6350" indent="7938">
              <a:lnSpc>
                <a:spcPct val="80000"/>
              </a:lnSpc>
              <a:buFontTx/>
              <a:buNone/>
            </a:pPr>
            <a:r>
              <a:rPr lang="en-US" sz="3000">
                <a:solidFill>
                  <a:srgbClr val="00CC00"/>
                </a:solidFill>
                <a:latin typeface="Comic Sans MS" pitchFamily="66" charset="0"/>
              </a:rPr>
              <a:t>When to Use		</a:t>
            </a:r>
          </a:p>
          <a:p>
            <a:pPr marL="6350" indent="7938">
              <a:lnSpc>
                <a:spcPct val="80000"/>
              </a:lnSpc>
              <a:buFontTx/>
              <a:buNone/>
            </a:pPr>
            <a:r>
              <a:rPr lang="en-US" sz="2600">
                <a:solidFill>
                  <a:srgbClr val="FF0000"/>
                </a:solidFill>
                <a:latin typeface="Comic Sans MS" pitchFamily="66" charset="0"/>
              </a:rPr>
              <a:t>	- measurements collected over time at regular 	intervals</a:t>
            </a:r>
          </a:p>
          <a:p>
            <a:pPr marL="6350" indent="7938">
              <a:lnSpc>
                <a:spcPct val="80000"/>
              </a:lnSpc>
              <a:buFontTx/>
              <a:buNone/>
            </a:pPr>
            <a:r>
              <a:rPr lang="en-US" sz="3000">
                <a:solidFill>
                  <a:srgbClr val="00CC00"/>
                </a:solidFill>
                <a:latin typeface="Comic Sans MS" pitchFamily="66" charset="0"/>
              </a:rPr>
              <a:t>How to construct	</a:t>
            </a:r>
            <a:endParaRPr lang="en-US" sz="3000" b="1">
              <a:solidFill>
                <a:srgbClr val="0000FF"/>
              </a:solidFill>
              <a:latin typeface="Comic Sans MS" pitchFamily="66" charset="0"/>
            </a:endParaRPr>
          </a:p>
          <a:p>
            <a:pPr marL="750888" lvl="1">
              <a:lnSpc>
                <a:spcPct val="80000"/>
              </a:lnSpc>
              <a:buFont typeface="Comic Sans MS" pitchFamily="66" charset="0"/>
              <a:buNone/>
            </a:pPr>
            <a:r>
              <a:rPr lang="en-US" sz="2500">
                <a:solidFill>
                  <a:srgbClr val="FF0000"/>
                </a:solidFill>
                <a:latin typeface="Comic Sans MS" pitchFamily="66" charset="0"/>
              </a:rPr>
              <a:t> - Draw a horizontal scale and mark it with appropriate values of time</a:t>
            </a:r>
          </a:p>
          <a:p>
            <a:pPr marL="750888" lvl="1">
              <a:lnSpc>
                <a:spcPct val="80000"/>
              </a:lnSpc>
              <a:buFont typeface="Comic Sans MS" pitchFamily="66" charset="0"/>
              <a:buNone/>
            </a:pPr>
            <a:r>
              <a:rPr lang="en-US" sz="2500">
                <a:solidFill>
                  <a:srgbClr val="FF0000"/>
                </a:solidFill>
                <a:latin typeface="Comic Sans MS" pitchFamily="66" charset="0"/>
              </a:rPr>
              <a:t> - Draw a vertical scale and mark it appropriate values of the observed variable</a:t>
            </a:r>
          </a:p>
          <a:p>
            <a:pPr marL="750888" lvl="1">
              <a:lnSpc>
                <a:spcPct val="80000"/>
              </a:lnSpc>
              <a:buFont typeface="Comic Sans MS" pitchFamily="66" charset="0"/>
              <a:buNone/>
            </a:pPr>
            <a:r>
              <a:rPr lang="en-US" sz="2500">
                <a:solidFill>
                  <a:srgbClr val="FF0000"/>
                </a:solidFill>
                <a:latin typeface="Comic Sans MS" pitchFamily="66" charset="0"/>
              </a:rPr>
              <a:t> - Plot each point corresponding to the observations and connect</a:t>
            </a:r>
          </a:p>
          <a:p>
            <a:pPr marL="6350" indent="7938">
              <a:lnSpc>
                <a:spcPct val="80000"/>
              </a:lnSpc>
              <a:buFontTx/>
              <a:buNone/>
            </a:pPr>
            <a:r>
              <a:rPr lang="en-US" sz="3000">
                <a:solidFill>
                  <a:srgbClr val="00CC00"/>
                </a:solidFill>
                <a:latin typeface="Comic Sans MS" pitchFamily="66" charset="0"/>
              </a:rPr>
              <a:t>To describe</a:t>
            </a:r>
          </a:p>
          <a:p>
            <a:pPr marL="6350" indent="7938">
              <a:lnSpc>
                <a:spcPct val="80000"/>
              </a:lnSpc>
              <a:buFontTx/>
              <a:buNone/>
            </a:pPr>
            <a:r>
              <a:rPr lang="en-US" sz="2500">
                <a:solidFill>
                  <a:srgbClr val="FF0000"/>
                </a:solidFill>
                <a:latin typeface="Comic Sans MS" pitchFamily="66" charset="0"/>
                <a:cs typeface="Times New Roman" pitchFamily="18" charset="0"/>
              </a:rPr>
              <a:t>     - comment</a:t>
            </a:r>
            <a:r>
              <a:rPr lang="en-US" sz="2500">
                <a:solidFill>
                  <a:srgbClr val="FF0000"/>
                </a:solidFill>
                <a:latin typeface="Comic Sans MS" pitchFamily="66" charset="0"/>
              </a:rPr>
              <a:t> on any trends or patterns over time</a:t>
            </a:r>
          </a:p>
        </p:txBody>
      </p:sp>
      <p:sp>
        <p:nvSpPr>
          <p:cNvPr id="176132" name="AutoShape 4"/>
          <p:cNvSpPr>
            <a:spLocks noChangeArrowheads="1"/>
          </p:cNvSpPr>
          <p:nvPr/>
        </p:nvSpPr>
        <p:spPr bwMode="auto">
          <a:xfrm>
            <a:off x="762000" y="2895600"/>
            <a:ext cx="4572000" cy="2209800"/>
          </a:xfrm>
          <a:prstGeom prst="wedgeRoundRectCallout">
            <a:avLst>
              <a:gd name="adj1" fmla="val 67500"/>
              <a:gd name="adj2" fmla="val -70759"/>
              <a:gd name="adj3" fmla="val 16667"/>
            </a:avLst>
          </a:prstGeom>
          <a:solidFill>
            <a:srgbClr val="00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350" indent="7938" algn="ctr"/>
            <a:r>
              <a:rPr lang="en-US" sz="2800">
                <a:solidFill>
                  <a:srgbClr val="FFFF00"/>
                </a:solidFill>
              </a:rPr>
              <a:t>Can be considered bivariate data where the </a:t>
            </a:r>
            <a:r>
              <a:rPr lang="en-US" sz="2800" i="1">
                <a:solidFill>
                  <a:srgbClr val="FFFF00"/>
                </a:solidFill>
              </a:rPr>
              <a:t>y</a:t>
            </a:r>
            <a:r>
              <a:rPr lang="en-US" sz="2800">
                <a:solidFill>
                  <a:srgbClr val="FFFF00"/>
                </a:solidFill>
              </a:rPr>
              <a:t>-variable is the variable measured and the </a:t>
            </a:r>
            <a:r>
              <a:rPr lang="en-US" sz="2800" i="1">
                <a:solidFill>
                  <a:srgbClr val="FFFF00"/>
                </a:solidFill>
              </a:rPr>
              <a:t>x-</a:t>
            </a:r>
            <a:r>
              <a:rPr lang="en-US" sz="2800">
                <a:solidFill>
                  <a:srgbClr val="FFFF00"/>
                </a:solidFill>
              </a:rPr>
              <a:t>variable</a:t>
            </a:r>
            <a:r>
              <a:rPr lang="en-US" sz="2800" i="1">
                <a:solidFill>
                  <a:srgbClr val="FFFF00"/>
                </a:solidFill>
              </a:rPr>
              <a:t> </a:t>
            </a:r>
            <a:r>
              <a:rPr lang="en-US" sz="2800">
                <a:solidFill>
                  <a:srgbClr val="FFFF00"/>
                </a:solidFill>
              </a:rPr>
              <a:t>is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132"/>
                                        </p:tgtEl>
                                        <p:attrNameLst>
                                          <p:attrName>style.visibility</p:attrName>
                                        </p:attrNameLst>
                                      </p:cBhvr>
                                      <p:to>
                                        <p:strVal val="visible"/>
                                      </p:to>
                                    </p:set>
                                  </p:childTnLst>
                                  <p:subTnLst>
                                    <p:set>
                                      <p:cBhvr override="childStyle">
                                        <p:cTn dur="1" fill="hold" display="0" masterRel="nextClick" afterEffect="1"/>
                                        <p:tgtEl>
                                          <p:spTgt spid="176132"/>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613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613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613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76131">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7613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61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type="body" idx="1"/>
          </p:nvPr>
        </p:nvSpPr>
        <p:spPr>
          <a:xfrm>
            <a:off x="457200" y="533400"/>
            <a:ext cx="8229600" cy="5592763"/>
          </a:xfrm>
        </p:spPr>
        <p:txBody>
          <a:bodyPr/>
          <a:lstStyle/>
          <a:p>
            <a:pPr marL="6350" indent="7938">
              <a:buFontTx/>
              <a:buNone/>
            </a:pPr>
            <a:r>
              <a:rPr lang="en-US" sz="2800">
                <a:solidFill>
                  <a:srgbClr val="0000FF"/>
                </a:solidFill>
                <a:latin typeface="Comic Sans MS" pitchFamily="66" charset="0"/>
              </a:rPr>
              <a:t>The accompanying time-series plot of movie box office totals (in millions of dollars) over 18 weeks in the summer for 2001 and 2002 appeared in </a:t>
            </a:r>
            <a:r>
              <a:rPr lang="en-US" sz="2800" i="1">
                <a:solidFill>
                  <a:srgbClr val="0000FF"/>
                </a:solidFill>
                <a:latin typeface="Comic Sans MS" pitchFamily="66" charset="0"/>
              </a:rPr>
              <a:t>USA Today</a:t>
            </a:r>
            <a:r>
              <a:rPr lang="en-US" sz="2800">
                <a:solidFill>
                  <a:srgbClr val="0000FF"/>
                </a:solidFill>
                <a:latin typeface="Comic Sans MS" pitchFamily="66" charset="0"/>
              </a:rPr>
              <a:t> (September 3, 2002).</a:t>
            </a:r>
          </a:p>
        </p:txBody>
      </p:sp>
      <p:pic>
        <p:nvPicPr>
          <p:cNvPr id="1781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362200"/>
            <a:ext cx="5486400" cy="4132263"/>
          </a:xfrm>
          <a:prstGeom prst="rect">
            <a:avLst/>
          </a:prstGeom>
          <a:noFill/>
          <a:extLst>
            <a:ext uri="{909E8E84-426E-40DD-AFC4-6F175D3DCCD1}">
              <a14:hiddenFill xmlns:a14="http://schemas.microsoft.com/office/drawing/2010/main">
                <a:solidFill>
                  <a:srgbClr val="FFFFFF"/>
                </a:solidFill>
              </a14:hiddenFill>
            </a:ext>
          </a:extLst>
        </p:spPr>
      </p:pic>
      <p:sp>
        <p:nvSpPr>
          <p:cNvPr id="178181" name="Text Box 5"/>
          <p:cNvSpPr txBox="1">
            <a:spLocks noChangeArrowheads="1"/>
          </p:cNvSpPr>
          <p:nvPr/>
        </p:nvSpPr>
        <p:spPr bwMode="auto">
          <a:xfrm>
            <a:off x="6248400" y="2971800"/>
            <a:ext cx="2438400" cy="162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charset="0"/>
              </a:defRPr>
            </a:lvl1pPr>
            <a:lvl2pPr marL="465138">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2800">
                <a:solidFill>
                  <a:srgbClr val="00CC00"/>
                </a:solidFill>
                <a:latin typeface="Comic Sans MS" pitchFamily="66" charset="0"/>
              </a:rPr>
              <a:t>Describe any trends or patterns that you see.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74"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068638"/>
            <a:ext cx="5334000" cy="37893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8242" name="Group 2"/>
          <p:cNvGraphicFramePr>
            <a:graphicFrameLocks noGrp="1"/>
          </p:cNvGraphicFramePr>
          <p:nvPr/>
        </p:nvGraphicFramePr>
        <p:xfrm>
          <a:off x="381000" y="457200"/>
          <a:ext cx="6096000" cy="2377440"/>
        </p:xfrm>
        <a:graphic>
          <a:graphicData uri="http://schemas.openxmlformats.org/drawingml/2006/table">
            <a:tbl>
              <a:tblPr/>
              <a:tblGrid>
                <a:gridCol w="3048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rgbClr val="FF0000"/>
                        </a:solidFill>
                        <a:effectLst/>
                        <a:latin typeface="Comic Sans MS" pitchFamily="66" charset="0"/>
                      </a:endParaRPr>
                    </a:p>
                  </a:txBody>
                  <a:tcPr horzOverflow="overflow">
                    <a:lnL w="12700" cap="flat" cmpd="sng" algn="ctr">
                      <a:solidFill>
                        <a:srgbClr val="0000FF"/>
                      </a:solidFill>
                      <a:prstDash val="solid"/>
                      <a:round/>
                      <a:headEnd type="none" w="med" len="med"/>
                      <a:tailEnd type="none" w="med" len="med"/>
                    </a:lnL>
                    <a:lnR>
                      <a:noFill/>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Relative Frequency</a:t>
                      </a: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Ideal Distance</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Students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Parents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Less than 250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.35</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.53</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250 to 500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.31</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.30</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500 to 1000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.19</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.11</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More than 1000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.15</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.06</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38272" name="AutoShape 32"/>
          <p:cNvSpPr>
            <a:spLocks noChangeArrowheads="1"/>
          </p:cNvSpPr>
          <p:nvPr/>
        </p:nvSpPr>
        <p:spPr bwMode="auto">
          <a:xfrm>
            <a:off x="381000" y="3048000"/>
            <a:ext cx="8077200" cy="990600"/>
          </a:xfrm>
          <a:prstGeom prst="wedgeRoundRectCallout">
            <a:avLst>
              <a:gd name="adj1" fmla="val -7722"/>
              <a:gd name="adj2" fmla="val -206889"/>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Found by dividing the frequency by the total number of students</a:t>
            </a:r>
            <a:endParaRPr lang="en-US" sz="2800" b="1">
              <a:solidFill>
                <a:srgbClr val="FFFF00"/>
              </a:solidFill>
              <a:effectLst>
                <a:outerShdw blurRad="38100" dist="38100" dir="2700000" algn="tl">
                  <a:srgbClr val="000000"/>
                </a:outerShdw>
              </a:effectLst>
            </a:endParaRPr>
          </a:p>
        </p:txBody>
      </p:sp>
      <p:sp>
        <p:nvSpPr>
          <p:cNvPr id="138273" name="AutoShape 33"/>
          <p:cNvSpPr>
            <a:spLocks noChangeArrowheads="1"/>
          </p:cNvSpPr>
          <p:nvPr/>
        </p:nvSpPr>
        <p:spPr bwMode="auto">
          <a:xfrm>
            <a:off x="533400" y="3200400"/>
            <a:ext cx="8077200" cy="990600"/>
          </a:xfrm>
          <a:prstGeom prst="wedgeRoundRectCallout">
            <a:avLst>
              <a:gd name="adj1" fmla="val 13972"/>
              <a:gd name="adj2" fmla="val -219069"/>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Found by dividing the frequency by the total number of parents</a:t>
            </a:r>
            <a:endParaRPr lang="en-US" sz="2800" b="1">
              <a:solidFill>
                <a:srgbClr val="FFFF00"/>
              </a:solidFill>
              <a:effectLst>
                <a:outerShdw blurRad="38100" dist="38100" dir="2700000" algn="tl">
                  <a:srgbClr val="000000"/>
                </a:outerShdw>
              </a:effectLst>
            </a:endParaRPr>
          </a:p>
        </p:txBody>
      </p:sp>
      <p:sp>
        <p:nvSpPr>
          <p:cNvPr id="138275" name="Text Box 35"/>
          <p:cNvSpPr txBox="1">
            <a:spLocks noChangeArrowheads="1"/>
          </p:cNvSpPr>
          <p:nvPr/>
        </p:nvSpPr>
        <p:spPr bwMode="auto">
          <a:xfrm>
            <a:off x="5410200" y="4197350"/>
            <a:ext cx="3733800" cy="214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charset="0"/>
              </a:defRPr>
            </a:lvl1pPr>
            <a:lvl2pPr marL="465138">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3000">
                <a:solidFill>
                  <a:srgbClr val="0000FF"/>
                </a:solidFill>
                <a:latin typeface="Comic Sans MS" pitchFamily="66" charset="0"/>
              </a:rPr>
              <a:t>What does this graph show about the ideal distance college should be from home?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272"/>
                                        </p:tgtEl>
                                        <p:attrNameLst>
                                          <p:attrName>style.visibility</p:attrName>
                                        </p:attrNameLst>
                                      </p:cBhvr>
                                      <p:to>
                                        <p:strVal val="visible"/>
                                      </p:to>
                                    </p:set>
                                  </p:childTnLst>
                                  <p:subTnLst>
                                    <p:set>
                                      <p:cBhvr override="childStyle">
                                        <p:cTn dur="1" fill="hold" display="0" masterRel="nextClick" afterEffect="1"/>
                                        <p:tgtEl>
                                          <p:spTgt spid="138272"/>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8273"/>
                                        </p:tgtEl>
                                        <p:attrNameLst>
                                          <p:attrName>style.visibility</p:attrName>
                                        </p:attrNameLst>
                                      </p:cBhvr>
                                      <p:to>
                                        <p:strVal val="visible"/>
                                      </p:to>
                                    </p:set>
                                  </p:childTnLst>
                                  <p:subTnLst>
                                    <p:set>
                                      <p:cBhvr override="childStyle">
                                        <p:cTn dur="1" fill="hold" display="0" masterRel="nextClick" afterEffect="1"/>
                                        <p:tgtEl>
                                          <p:spTgt spid="138273"/>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827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82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72" grpId="0" animBg="1"/>
      <p:bldP spid="138273" grpId="0" animBg="1"/>
      <p:bldP spid="1382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lgn="l"/>
            <a:r>
              <a:rPr lang="en-US" sz="4000">
                <a:solidFill>
                  <a:srgbClr val="0000FF"/>
                </a:solidFill>
                <a:latin typeface="Comic Sans MS" pitchFamily="66" charset="0"/>
              </a:rPr>
              <a:t>Segmented (or Stacked) Bar Charts 	</a:t>
            </a:r>
          </a:p>
        </p:txBody>
      </p:sp>
      <p:sp>
        <p:nvSpPr>
          <p:cNvPr id="140291" name="Rectangle 3"/>
          <p:cNvSpPr>
            <a:spLocks noGrp="1" noChangeArrowheads="1"/>
          </p:cNvSpPr>
          <p:nvPr>
            <p:ph type="body" sz="half" idx="1"/>
          </p:nvPr>
        </p:nvSpPr>
        <p:spPr>
          <a:xfrm>
            <a:off x="381000" y="1905000"/>
            <a:ext cx="8305800" cy="4572000"/>
          </a:xfrm>
        </p:spPr>
        <p:txBody>
          <a:bodyPr/>
          <a:lstStyle/>
          <a:p>
            <a:pPr>
              <a:buFontTx/>
              <a:buNone/>
            </a:pPr>
            <a:r>
              <a:rPr lang="en-US">
                <a:solidFill>
                  <a:srgbClr val="00CC00"/>
                </a:solidFill>
                <a:latin typeface="Comic Sans MS" pitchFamily="66" charset="0"/>
              </a:rPr>
              <a:t>When to Use		</a:t>
            </a:r>
            <a:r>
              <a:rPr lang="en-US">
                <a:solidFill>
                  <a:srgbClr val="FF0000"/>
                </a:solidFill>
                <a:latin typeface="Comic Sans MS" pitchFamily="66" charset="0"/>
              </a:rPr>
              <a:t>Categorical data</a:t>
            </a:r>
          </a:p>
          <a:p>
            <a:endParaRPr lang="en-US" sz="2000">
              <a:solidFill>
                <a:srgbClr val="FF0000"/>
              </a:solidFill>
              <a:latin typeface="Comic Sans MS" pitchFamily="66" charset="0"/>
            </a:endParaRPr>
          </a:p>
          <a:p>
            <a:pPr>
              <a:buFontTx/>
              <a:buNone/>
            </a:pPr>
            <a:r>
              <a:rPr lang="en-US">
                <a:solidFill>
                  <a:srgbClr val="00CC00"/>
                </a:solidFill>
                <a:latin typeface="Comic Sans MS" pitchFamily="66" charset="0"/>
              </a:rPr>
              <a:t>How to construct	</a:t>
            </a:r>
          </a:p>
          <a:p>
            <a:pPr marL="804863" lvl="1"/>
            <a:r>
              <a:rPr lang="en-US">
                <a:solidFill>
                  <a:srgbClr val="FF0000"/>
                </a:solidFill>
              </a:rPr>
              <a:t> </a:t>
            </a:r>
            <a:r>
              <a:rPr lang="en-US" b="1">
                <a:solidFill>
                  <a:srgbClr val="0000FF"/>
                </a:solidFill>
              </a:rPr>
              <a:t>MUST</a:t>
            </a:r>
            <a:r>
              <a:rPr lang="en-US">
                <a:solidFill>
                  <a:srgbClr val="FF0000"/>
                </a:solidFill>
              </a:rPr>
              <a:t> first calculate relative frequencies</a:t>
            </a:r>
            <a:endParaRPr lang="en-US">
              <a:solidFill>
                <a:srgbClr val="0000FF"/>
              </a:solidFill>
            </a:endParaRPr>
          </a:p>
          <a:p>
            <a:pPr marL="804863" lvl="1"/>
            <a:r>
              <a:rPr lang="en-US">
                <a:solidFill>
                  <a:srgbClr val="FF0000"/>
                </a:solidFill>
              </a:rPr>
              <a:t> Draw a bar representing 100% of the group</a:t>
            </a:r>
          </a:p>
          <a:p>
            <a:pPr marL="804863" lvl="1"/>
            <a:r>
              <a:rPr lang="en-US">
                <a:solidFill>
                  <a:srgbClr val="FF0000"/>
                </a:solidFill>
              </a:rPr>
              <a:t> Divide the bar into segments corresponding to the relative frequencies of the categories</a:t>
            </a:r>
          </a:p>
          <a:p>
            <a:pPr>
              <a:buFontTx/>
              <a:buNone/>
            </a:pPr>
            <a:endParaRPr lang="en-US" sz="2800">
              <a:latin typeface="Comic Sans MS" pitchFamily="66"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2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029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029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0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314" name="Group 2"/>
          <p:cNvGraphicFramePr>
            <a:graphicFrameLocks noGrp="1"/>
          </p:cNvGraphicFramePr>
          <p:nvPr/>
        </p:nvGraphicFramePr>
        <p:xfrm>
          <a:off x="609600" y="2971800"/>
          <a:ext cx="6096000" cy="2377440"/>
        </p:xfrm>
        <a:graphic>
          <a:graphicData uri="http://schemas.openxmlformats.org/drawingml/2006/table">
            <a:tbl>
              <a:tblPr/>
              <a:tblGrid>
                <a:gridCol w="3048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rgbClr val="FF0000"/>
                        </a:solidFill>
                        <a:effectLst/>
                        <a:latin typeface="Comic Sans MS" pitchFamily="66" charset="0"/>
                      </a:endParaRPr>
                    </a:p>
                  </a:txBody>
                  <a:tcPr horzOverflow="overflow">
                    <a:lnL w="12700" cap="flat" cmpd="sng" algn="ctr">
                      <a:solidFill>
                        <a:srgbClr val="0000FF"/>
                      </a:solidFill>
                      <a:prstDash val="solid"/>
                      <a:round/>
                      <a:headEnd type="none" w="med" len="med"/>
                      <a:tailEnd type="none" w="med" len="med"/>
                    </a:lnL>
                    <a:lnR>
                      <a:noFill/>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Relative Frequency</a:t>
                      </a: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Ideal Distance</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Students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Parents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Less than 250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.35</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.53</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250 to 500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.31</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.30</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500 to 1000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.19</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.11</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More than 1000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.15</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.06</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41345" name="Rectangle 33"/>
          <p:cNvSpPr>
            <a:spLocks noGrp="1" noChangeArrowheads="1"/>
          </p:cNvSpPr>
          <p:nvPr>
            <p:ph type="body" idx="1"/>
          </p:nvPr>
        </p:nvSpPr>
        <p:spPr>
          <a:xfrm>
            <a:off x="533400" y="381000"/>
            <a:ext cx="8229600" cy="4525963"/>
          </a:xfrm>
        </p:spPr>
        <p:txBody>
          <a:bodyPr/>
          <a:lstStyle/>
          <a:p>
            <a:pPr marL="66675" indent="7938">
              <a:buFontTx/>
              <a:buNone/>
            </a:pPr>
            <a:r>
              <a:rPr lang="en-US">
                <a:solidFill>
                  <a:srgbClr val="0000FF"/>
                </a:solidFill>
                <a:latin typeface="Comic Sans MS" pitchFamily="66" charset="0"/>
              </a:rPr>
              <a:t>Remember the Princeton survey . . . </a:t>
            </a:r>
          </a:p>
          <a:p>
            <a:pPr marL="66675" indent="7938">
              <a:buFontTx/>
              <a:buNone/>
            </a:pPr>
            <a:endParaRPr lang="en-US">
              <a:solidFill>
                <a:srgbClr val="0000FF"/>
              </a:solidFill>
              <a:latin typeface="Comic Sans MS" pitchFamily="66" charset="0"/>
            </a:endParaRPr>
          </a:p>
          <a:p>
            <a:pPr marL="66675" indent="7938">
              <a:buFontTx/>
              <a:buNone/>
            </a:pPr>
            <a:r>
              <a:rPr lang="en-US">
                <a:solidFill>
                  <a:srgbClr val="0000FF"/>
                </a:solidFill>
                <a:latin typeface="Comic Sans MS" pitchFamily="66" charset="0"/>
              </a:rPr>
              <a:t>Create a segmented bar graph with these data.</a:t>
            </a:r>
          </a:p>
        </p:txBody>
      </p:sp>
      <p:sp>
        <p:nvSpPr>
          <p:cNvPr id="141346" name="AutoShape 34"/>
          <p:cNvSpPr>
            <a:spLocks noChangeArrowheads="1"/>
          </p:cNvSpPr>
          <p:nvPr/>
        </p:nvSpPr>
        <p:spPr bwMode="auto">
          <a:xfrm>
            <a:off x="5562600" y="2743200"/>
            <a:ext cx="3124200" cy="3429000"/>
          </a:xfrm>
          <a:prstGeom prst="wedgeRoundRectCallout">
            <a:avLst>
              <a:gd name="adj1" fmla="val -69005"/>
              <a:gd name="adj2" fmla="val -23287"/>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First draw a bar that represents 100% of the students who answered the survey.  </a:t>
            </a:r>
            <a:endParaRPr lang="en-US" sz="2800" b="1">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3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4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2" name="Group 52"/>
          <p:cNvGrpSpPr>
            <a:grpSpLocks/>
          </p:cNvGrpSpPr>
          <p:nvPr/>
        </p:nvGrpSpPr>
        <p:grpSpPr bwMode="auto">
          <a:xfrm>
            <a:off x="4648200" y="3581400"/>
            <a:ext cx="3581400" cy="1497013"/>
            <a:chOff x="2784" y="2256"/>
            <a:chExt cx="2256" cy="943"/>
          </a:xfrm>
        </p:grpSpPr>
        <p:sp>
          <p:nvSpPr>
            <p:cNvPr id="143407" name="Rectangle 47"/>
            <p:cNvSpPr>
              <a:spLocks noChangeArrowheads="1"/>
            </p:cNvSpPr>
            <p:nvPr/>
          </p:nvSpPr>
          <p:spPr bwMode="auto">
            <a:xfrm>
              <a:off x="2784" y="2544"/>
              <a:ext cx="144" cy="144"/>
            </a:xfrm>
            <a:prstGeom prst="rect">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08" name="Rectangle 48"/>
            <p:cNvSpPr>
              <a:spLocks noChangeArrowheads="1"/>
            </p:cNvSpPr>
            <p:nvPr/>
          </p:nvSpPr>
          <p:spPr bwMode="auto">
            <a:xfrm>
              <a:off x="2784" y="2304"/>
              <a:ext cx="144" cy="144"/>
            </a:xfrm>
            <a:prstGeom prst="rect">
              <a:avLst/>
            </a:prstGeom>
            <a:solidFill>
              <a:srgbClr val="0000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09" name="Rectangle 49"/>
            <p:cNvSpPr>
              <a:spLocks noChangeArrowheads="1"/>
            </p:cNvSpPr>
            <p:nvPr/>
          </p:nvSpPr>
          <p:spPr bwMode="auto">
            <a:xfrm>
              <a:off x="2784" y="2784"/>
              <a:ext cx="144" cy="144"/>
            </a:xfrm>
            <a:prstGeom prst="rect">
              <a:avLst/>
            </a:prstGeom>
            <a:solidFill>
              <a:srgbClr val="00FF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0" name="Rectangle 50"/>
            <p:cNvSpPr>
              <a:spLocks noChangeArrowheads="1"/>
            </p:cNvSpPr>
            <p:nvPr/>
          </p:nvSpPr>
          <p:spPr bwMode="auto">
            <a:xfrm>
              <a:off x="2784" y="3024"/>
              <a:ext cx="144" cy="144"/>
            </a:xfrm>
            <a:prstGeom prst="rect">
              <a:avLst/>
            </a:prstGeom>
            <a:solidFill>
              <a:srgbClr val="FFFF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1" name="Text Box 51"/>
            <p:cNvSpPr txBox="1">
              <a:spLocks noChangeArrowheads="1"/>
            </p:cNvSpPr>
            <p:nvPr/>
          </p:nvSpPr>
          <p:spPr bwMode="auto">
            <a:xfrm>
              <a:off x="3024" y="2256"/>
              <a:ext cx="2016" cy="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800">
                  <a:latin typeface="Comic Sans MS" pitchFamily="66" charset="0"/>
                </a:rPr>
                <a:t>Less than 250 miles</a:t>
              </a:r>
            </a:p>
            <a:p>
              <a:pPr>
                <a:spcBef>
                  <a:spcPct val="50000"/>
                </a:spcBef>
              </a:pPr>
              <a:r>
                <a:rPr lang="en-US" sz="1800">
                  <a:latin typeface="Comic Sans MS" pitchFamily="66" charset="0"/>
                </a:rPr>
                <a:t>250 to 500 miles</a:t>
              </a:r>
            </a:p>
            <a:p>
              <a:pPr>
                <a:spcBef>
                  <a:spcPct val="50000"/>
                </a:spcBef>
              </a:pPr>
              <a:r>
                <a:rPr lang="en-US" sz="1800">
                  <a:latin typeface="Comic Sans MS" pitchFamily="66" charset="0"/>
                </a:rPr>
                <a:t>500 to 1000 miles</a:t>
              </a:r>
            </a:p>
            <a:p>
              <a:pPr>
                <a:spcBef>
                  <a:spcPct val="50000"/>
                </a:spcBef>
              </a:pPr>
              <a:r>
                <a:rPr lang="en-US" sz="1800">
                  <a:latin typeface="Comic Sans MS" pitchFamily="66" charset="0"/>
                </a:rPr>
                <a:t>More than 1000 miles</a:t>
              </a:r>
            </a:p>
          </p:txBody>
        </p:sp>
      </p:grpSp>
      <p:pic>
        <p:nvPicPr>
          <p:cNvPr id="143404" name="Picture 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0"/>
            <a:ext cx="4229100" cy="3171825"/>
          </a:xfrm>
          <a:prstGeom prst="rect">
            <a:avLst/>
          </a:prstGeom>
          <a:noFill/>
          <a:extLst>
            <a:ext uri="{909E8E84-426E-40DD-AFC4-6F175D3DCCD1}">
              <a14:hiddenFill xmlns:a14="http://schemas.microsoft.com/office/drawing/2010/main">
                <a:solidFill>
                  <a:srgbClr val="FFFFFF"/>
                </a:solidFill>
              </a14:hiddenFill>
            </a:ext>
          </a:extLst>
        </p:spPr>
      </p:pic>
      <p:pic>
        <p:nvPicPr>
          <p:cNvPr id="143401"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140075"/>
            <a:ext cx="4238625" cy="31718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3362" name="Group 2"/>
          <p:cNvGraphicFramePr>
            <a:graphicFrameLocks noGrp="1"/>
          </p:cNvGraphicFramePr>
          <p:nvPr/>
        </p:nvGraphicFramePr>
        <p:xfrm>
          <a:off x="457200" y="381000"/>
          <a:ext cx="6096000" cy="2377440"/>
        </p:xfrm>
        <a:graphic>
          <a:graphicData uri="http://schemas.openxmlformats.org/drawingml/2006/table">
            <a:tbl>
              <a:tblPr/>
              <a:tblGrid>
                <a:gridCol w="3048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rgbClr val="FF0000"/>
                        </a:solidFill>
                        <a:effectLst/>
                        <a:latin typeface="Comic Sans MS" pitchFamily="66" charset="0"/>
                      </a:endParaRPr>
                    </a:p>
                  </a:txBody>
                  <a:tcPr horzOverflow="overflow">
                    <a:lnL w="12700" cap="flat" cmpd="sng" algn="ctr">
                      <a:solidFill>
                        <a:srgbClr val="0000FF"/>
                      </a:solidFill>
                      <a:prstDash val="solid"/>
                      <a:round/>
                      <a:headEnd type="none" w="med" len="med"/>
                      <a:tailEnd type="none" w="med" len="med"/>
                    </a:lnL>
                    <a:lnR>
                      <a:noFill/>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Relative Frequency</a:t>
                      </a: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Ideal Distance</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Students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CC00"/>
                          </a:solidFill>
                          <a:effectLst/>
                          <a:latin typeface="Comic Sans MS" pitchFamily="66" charset="0"/>
                        </a:rPr>
                        <a:t>Parents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Less than 250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.35</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.53</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250 to 500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.31</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.30</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500 to 1000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.19</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.11</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00CC00"/>
                          </a:solidFill>
                          <a:effectLst/>
                          <a:latin typeface="Comic Sans MS" pitchFamily="66" charset="0"/>
                        </a:rPr>
                        <a:t>More than 1000 miles</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.15</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rgbClr val="FF0000"/>
                          </a:solidFill>
                          <a:effectLst/>
                          <a:latin typeface="Comic Sans MS" pitchFamily="66" charset="0"/>
                        </a:rPr>
                        <a:t>.06</a:t>
                      </a:r>
                    </a:p>
                  </a:txBody>
                  <a:tcPr horzOverflow="overflow">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43393" name="AutoShape 33"/>
          <p:cNvSpPr>
            <a:spLocks noChangeArrowheads="1"/>
          </p:cNvSpPr>
          <p:nvPr/>
        </p:nvSpPr>
        <p:spPr bwMode="auto">
          <a:xfrm>
            <a:off x="5562600" y="2743200"/>
            <a:ext cx="3124200" cy="3429000"/>
          </a:xfrm>
          <a:prstGeom prst="wedgeRoundRectCallout">
            <a:avLst>
              <a:gd name="adj1" fmla="val -69005"/>
              <a:gd name="adj2" fmla="val -23287"/>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First draw a bar that represents 100% of the students who answered the survey.  </a:t>
            </a:r>
            <a:endParaRPr lang="en-US" sz="2800" b="1">
              <a:solidFill>
                <a:srgbClr val="FFFF00"/>
              </a:solidFill>
              <a:effectLst>
                <a:outerShdw blurRad="38100" dist="38100" dir="2700000" algn="tl">
                  <a:srgbClr val="000000"/>
                </a:outerShdw>
              </a:effectLst>
            </a:endParaRPr>
          </a:p>
        </p:txBody>
      </p:sp>
      <p:pic>
        <p:nvPicPr>
          <p:cNvPr id="143394" name="Picture 3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5" y="3124200"/>
            <a:ext cx="4113213" cy="319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43400" name="Group 40"/>
          <p:cNvGrpSpPr>
            <a:grpSpLocks/>
          </p:cNvGrpSpPr>
          <p:nvPr/>
        </p:nvGrpSpPr>
        <p:grpSpPr bwMode="auto">
          <a:xfrm>
            <a:off x="149225" y="2882900"/>
            <a:ext cx="2441575" cy="3587750"/>
            <a:chOff x="94" y="1816"/>
            <a:chExt cx="1538" cy="2260"/>
          </a:xfrm>
        </p:grpSpPr>
        <p:sp>
          <p:nvSpPr>
            <p:cNvPr id="143395" name="Text Box 35"/>
            <p:cNvSpPr txBox="1">
              <a:spLocks noChangeArrowheads="1"/>
            </p:cNvSpPr>
            <p:nvPr/>
          </p:nvSpPr>
          <p:spPr bwMode="auto">
            <a:xfrm flipV="1">
              <a:off x="94" y="1816"/>
              <a:ext cx="246" cy="1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500">
                  <a:latin typeface="Comic Sans MS" pitchFamily="66" charset="0"/>
                </a:rPr>
                <a:t>Relative frequency</a:t>
              </a:r>
            </a:p>
          </p:txBody>
        </p:sp>
        <p:sp>
          <p:nvSpPr>
            <p:cNvPr id="143396" name="Text Box 36"/>
            <p:cNvSpPr txBox="1">
              <a:spLocks noChangeArrowheads="1"/>
            </p:cNvSpPr>
            <p:nvPr/>
          </p:nvSpPr>
          <p:spPr bwMode="auto">
            <a:xfrm>
              <a:off x="912" y="3888"/>
              <a:ext cx="720" cy="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500">
                  <a:latin typeface="Comic Sans MS" pitchFamily="66" charset="0"/>
                </a:rPr>
                <a:t>Students</a:t>
              </a:r>
            </a:p>
          </p:txBody>
        </p:sp>
      </p:grpSp>
      <p:sp>
        <p:nvSpPr>
          <p:cNvPr id="143398" name="AutoShape 38"/>
          <p:cNvSpPr>
            <a:spLocks noChangeArrowheads="1"/>
          </p:cNvSpPr>
          <p:nvPr/>
        </p:nvSpPr>
        <p:spPr bwMode="auto">
          <a:xfrm>
            <a:off x="5715000" y="2895600"/>
            <a:ext cx="3124200" cy="1752600"/>
          </a:xfrm>
          <a:prstGeom prst="wedgeRoundRectCallout">
            <a:avLst>
              <a:gd name="adj1" fmla="val -69005"/>
              <a:gd name="adj2" fmla="val 2264"/>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Next, divide the bar into segments.  </a:t>
            </a:r>
            <a:endParaRPr lang="en-US" sz="2800" b="1">
              <a:solidFill>
                <a:srgbClr val="FFFF00"/>
              </a:solidFill>
              <a:effectLst>
                <a:outerShdw blurRad="38100" dist="38100" dir="2700000" algn="tl">
                  <a:srgbClr val="000000"/>
                </a:outerShdw>
              </a:effectLst>
            </a:endParaRPr>
          </a:p>
        </p:txBody>
      </p:sp>
      <p:sp>
        <p:nvSpPr>
          <p:cNvPr id="143402" name="AutoShape 42"/>
          <p:cNvSpPr>
            <a:spLocks noChangeArrowheads="1"/>
          </p:cNvSpPr>
          <p:nvPr/>
        </p:nvSpPr>
        <p:spPr bwMode="auto">
          <a:xfrm>
            <a:off x="5334000" y="3048000"/>
            <a:ext cx="3657600" cy="2667000"/>
          </a:xfrm>
          <a:prstGeom prst="wedgeRoundRectCallout">
            <a:avLst>
              <a:gd name="adj1" fmla="val -59593"/>
              <a:gd name="adj2" fmla="val -18514"/>
              <a:gd name="adj3" fmla="val 16667"/>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solidFill>
                  <a:srgbClr val="FFFF00"/>
                </a:solidFill>
              </a:rPr>
              <a:t>Do the same thing for parents – don’t forget a key denoting each category   </a:t>
            </a:r>
            <a:endParaRPr lang="en-US" sz="2800" b="1">
              <a:solidFill>
                <a:srgbClr val="FFFF00"/>
              </a:solidFill>
              <a:effectLst>
                <a:outerShdw blurRad="38100" dist="38100" dir="2700000" algn="tl">
                  <a:srgbClr val="000000"/>
                </a:outerShdw>
              </a:effectLst>
            </a:endParaRPr>
          </a:p>
        </p:txBody>
      </p:sp>
      <p:sp>
        <p:nvSpPr>
          <p:cNvPr id="143405" name="Text Box 45"/>
          <p:cNvSpPr txBox="1">
            <a:spLocks noChangeArrowheads="1"/>
          </p:cNvSpPr>
          <p:nvPr/>
        </p:nvSpPr>
        <p:spPr bwMode="auto">
          <a:xfrm>
            <a:off x="3048000" y="6178550"/>
            <a:ext cx="1676400"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500">
                <a:latin typeface="Comic Sans MS" pitchFamily="66" charset="0"/>
              </a:rPr>
              <a:t>Parents</a:t>
            </a:r>
          </a:p>
        </p:txBody>
      </p:sp>
      <p:sp>
        <p:nvSpPr>
          <p:cNvPr id="143406" name="Rectangle 46"/>
          <p:cNvSpPr>
            <a:spLocks noChangeArrowheads="1"/>
          </p:cNvSpPr>
          <p:nvPr/>
        </p:nvSpPr>
        <p:spPr bwMode="auto">
          <a:xfrm>
            <a:off x="7239000" y="83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3" name="AutoShape 53"/>
          <p:cNvSpPr>
            <a:spLocks noChangeArrowheads="1"/>
          </p:cNvSpPr>
          <p:nvPr/>
        </p:nvSpPr>
        <p:spPr bwMode="auto">
          <a:xfrm>
            <a:off x="457200" y="533400"/>
            <a:ext cx="8382000" cy="2514600"/>
          </a:xfrm>
          <a:prstGeom prst="wedgeRoundRectCallout">
            <a:avLst>
              <a:gd name="adj1" fmla="val 5815"/>
              <a:gd name="adj2" fmla="val 89458"/>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00000"/>
              </a:lnSpc>
              <a:spcBef>
                <a:spcPct val="0"/>
              </a:spcBef>
            </a:pPr>
            <a:r>
              <a:rPr lang="en-US" sz="2800" b="1"/>
              <a:t>Notice that this segmented bar chart displays the same relationship between the opinions of students and parents concerning the ideal distance that college is from home as the double bar chart does.</a:t>
            </a:r>
            <a:r>
              <a:rPr lang="en-US" sz="2800" b="1">
                <a:solidFill>
                  <a:srgbClr val="FFFF00"/>
                </a:solidFill>
              </a:rPr>
              <a:t>   </a:t>
            </a:r>
            <a:endParaRPr lang="en-US" sz="2800" b="1">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1" nodeType="clickEffect">
                                  <p:stCondLst>
                                    <p:cond delay="0"/>
                                  </p:stCondLst>
                                  <p:childTnLst>
                                    <p:set>
                                      <p:cBhvr>
                                        <p:cTn id="6" dur="1" fill="hold">
                                          <p:stCondLst>
                                            <p:cond delay="0"/>
                                          </p:stCondLst>
                                        </p:cTn>
                                        <p:tgtEl>
                                          <p:spTgt spid="14339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4339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nodeType="clickEffect">
                                  <p:stCondLst>
                                    <p:cond delay="0"/>
                                  </p:stCondLst>
                                  <p:childTnLst>
                                    <p:set>
                                      <p:cBhvr>
                                        <p:cTn id="12" dur="1" fill="hold">
                                          <p:stCondLst>
                                            <p:cond delay="0"/>
                                          </p:stCondLst>
                                        </p:cTn>
                                        <p:tgtEl>
                                          <p:spTgt spid="143394"/>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1434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43398"/>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14340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143401"/>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43402"/>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1434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340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341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3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3" grpId="1" animBg="1"/>
      <p:bldP spid="143398" grpId="0" animBg="1"/>
      <p:bldP spid="143398" grpId="1" animBg="1"/>
      <p:bldP spid="143402" grpId="0" animBg="1"/>
      <p:bldP spid="143402" grpId="1" animBg="1"/>
      <p:bldP spid="143405" grpId="0"/>
      <p:bldP spid="143413"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sz="3200" b="0" i="0" u="none" strike="noStrike" cap="none" normalizeH="0" baseline="0" smtClean="0">
            <a:ln>
              <a:noFill/>
            </a:ln>
            <a:solidFill>
              <a:srgbClr val="0000FF"/>
            </a:solidFill>
            <a:effectLst/>
            <a:latin typeface="Comic Sans MS"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sz="3200" b="0" i="0" u="none" strike="noStrike" cap="none" normalizeH="0" baseline="0" smtClean="0">
            <a:ln>
              <a:noFill/>
            </a:ln>
            <a:solidFill>
              <a:srgbClr val="0000FF"/>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4515</TotalTime>
  <Words>2634</Words>
  <Application>Microsoft Office PowerPoint</Application>
  <PresentationFormat>On-screen Show (4:3)</PresentationFormat>
  <Paragraphs>521</Paragraphs>
  <Slides>51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6" baseType="lpstr">
      <vt:lpstr>Arial</vt:lpstr>
      <vt:lpstr>Comic Sans MS</vt:lpstr>
      <vt:lpstr>Times New Roman</vt:lpstr>
      <vt:lpstr>Default Design</vt:lpstr>
      <vt:lpstr>Bitmap Image</vt:lpstr>
      <vt:lpstr>Graphs for categorical data</vt:lpstr>
      <vt:lpstr>Bar Chart</vt:lpstr>
      <vt:lpstr>Bar Chart (continued)</vt:lpstr>
      <vt:lpstr>Double Bar Charts</vt:lpstr>
      <vt:lpstr>PowerPoint Presentation</vt:lpstr>
      <vt:lpstr>PowerPoint Presentation</vt:lpstr>
      <vt:lpstr>Segmented (or Stacked) Bar Charts  </vt:lpstr>
      <vt:lpstr>PowerPoint Presentation</vt:lpstr>
      <vt:lpstr>PowerPoint Presentation</vt:lpstr>
      <vt:lpstr>Pie (Circle) Chart </vt:lpstr>
      <vt:lpstr>PowerPoint Presentation</vt:lpstr>
      <vt:lpstr>PowerPoint Presentation</vt:lpstr>
      <vt:lpstr>Graphs for numerical data</vt:lpstr>
      <vt:lpstr>Dotplot</vt:lpstr>
      <vt:lpstr>Dotplot (continued)</vt:lpstr>
      <vt:lpstr>How to describe a numerical, univariate graph</vt:lpstr>
      <vt:lpstr>What strikes you as the most distinctive difference among the distributions of exam scores in classes A, B, &amp; C ?</vt:lpstr>
      <vt:lpstr>1. Center</vt:lpstr>
      <vt:lpstr>What strikes you as the most distinctive difference among the distributions of scores in classes D, E, &amp; F? </vt:lpstr>
      <vt:lpstr>2. Spread</vt:lpstr>
      <vt:lpstr>What strikes you as the most distinctive difference among the distributions of exam scores in classes G, H, &amp; I ?</vt:lpstr>
      <vt:lpstr>3. Shape</vt:lpstr>
      <vt:lpstr>Symmetrical</vt:lpstr>
      <vt:lpstr>Uniform</vt:lpstr>
      <vt:lpstr>Skewed </vt:lpstr>
      <vt:lpstr>Bimodal (multi-modal)</vt:lpstr>
      <vt:lpstr>3. Shape</vt:lpstr>
      <vt:lpstr>What strikes you as the most distinctive difference among the distributions of exam scores in class J ?</vt:lpstr>
      <vt:lpstr>4. Unusual occurrences</vt:lpstr>
      <vt:lpstr>5. In context</vt:lpstr>
      <vt:lpstr>Dotplot (continued)</vt:lpstr>
      <vt:lpstr>Numerical Graphs Continued</vt:lpstr>
      <vt:lpstr>Stem-and-Leaf Displays</vt:lpstr>
      <vt:lpstr>PowerPoint Presentation</vt:lpstr>
      <vt:lpstr>PowerPoint Presentation</vt:lpstr>
      <vt:lpstr>PowerPoint Presentation</vt:lpstr>
      <vt:lpstr>Histograms</vt:lpstr>
      <vt:lpstr>PowerPoint Presentation</vt:lpstr>
      <vt:lpstr>PowerPoint Presentation</vt:lpstr>
      <vt:lpstr>Histograms</vt:lpstr>
      <vt:lpstr>PowerPoint Presentation</vt:lpstr>
      <vt:lpstr>Cumulative Relative Frequency Plot</vt:lpstr>
      <vt:lpstr>PowerPoint Presentation</vt:lpstr>
      <vt:lpstr>PowerPoint Presentation</vt:lpstr>
      <vt:lpstr>PowerPoint Presentation</vt:lpstr>
      <vt:lpstr>PowerPoint Presentation</vt:lpstr>
      <vt:lpstr>PowerPoint Presentation</vt:lpstr>
      <vt:lpstr>Displaying Bivariate Numerical Data</vt:lpstr>
      <vt:lpstr>Scatterplots</vt:lpstr>
      <vt:lpstr>Time Series Plots</vt:lpstr>
      <vt:lpstr>PowerPoint Presentation</vt:lpstr>
    </vt:vector>
  </TitlesOfParts>
  <Company>Plano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Plano ISD</dc:creator>
  <cp:lastModifiedBy>Combs, Diane M</cp:lastModifiedBy>
  <cp:revision>84</cp:revision>
  <dcterms:created xsi:type="dcterms:W3CDTF">2010-05-11T12:53:43Z</dcterms:created>
  <dcterms:modified xsi:type="dcterms:W3CDTF">2019-08-27T18:36:56Z</dcterms:modified>
</cp:coreProperties>
</file>