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281" r:id="rId2"/>
    <p:sldId id="274" r:id="rId3"/>
    <p:sldId id="305" r:id="rId4"/>
    <p:sldId id="285" r:id="rId5"/>
    <p:sldId id="306" r:id="rId6"/>
    <p:sldId id="286" r:id="rId7"/>
    <p:sldId id="307" r:id="rId8"/>
    <p:sldId id="275" r:id="rId9"/>
    <p:sldId id="308" r:id="rId10"/>
    <p:sldId id="276" r:id="rId11"/>
    <p:sldId id="277" r:id="rId12"/>
    <p:sldId id="278" r:id="rId13"/>
    <p:sldId id="310" r:id="rId14"/>
    <p:sldId id="309" r:id="rId15"/>
    <p:sldId id="267" r:id="rId16"/>
    <p:sldId id="266" r:id="rId17"/>
    <p:sldId id="268" r:id="rId18"/>
    <p:sldId id="269" r:id="rId19"/>
    <p:sldId id="270" r:id="rId20"/>
    <p:sldId id="271" r:id="rId21"/>
    <p:sldId id="272" r:id="rId22"/>
    <p:sldId id="296" r:id="rId23"/>
    <p:sldId id="298" r:id="rId24"/>
    <p:sldId id="292" r:id="rId25"/>
    <p:sldId id="256" r:id="rId26"/>
    <p:sldId id="257" r:id="rId27"/>
    <p:sldId id="258" r:id="rId28"/>
    <p:sldId id="259" r:id="rId29"/>
    <p:sldId id="260" r:id="rId30"/>
    <p:sldId id="262" r:id="rId31"/>
    <p:sldId id="287" r:id="rId32"/>
    <p:sldId id="261" r:id="rId33"/>
    <p:sldId id="291" r:id="rId34"/>
    <p:sldId id="263" r:id="rId35"/>
    <p:sldId id="289" r:id="rId36"/>
    <p:sldId id="264" r:id="rId37"/>
    <p:sldId id="290" r:id="rId38"/>
    <p:sldId id="265" r:id="rId39"/>
    <p:sldId id="282" r:id="rId40"/>
    <p:sldId id="299" r:id="rId41"/>
    <p:sldId id="300" r:id="rId42"/>
    <p:sldId id="302" r:id="rId43"/>
    <p:sldId id="303" r:id="rId44"/>
    <p:sldId id="301" r:id="rId45"/>
    <p:sldId id="304" r:id="rId4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FF00"/>
    <a:srgbClr val="D55353"/>
    <a:srgbClr val="FFCC00"/>
    <a:srgbClr val="006600"/>
    <a:srgbClr val="E3C4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98320F-2EEB-43F8-B42A-2A0FE5775E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21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E58990-D556-474A-A3C0-EE8DD0ADDB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73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04DD9-63CE-41FD-A91D-B02A784A483F}" type="slidenum">
              <a:rPr lang="en-US"/>
              <a:pPr/>
              <a:t>3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population</a:t>
            </a:r>
          </a:p>
        </p:txBody>
      </p:sp>
    </p:spTree>
    <p:extLst>
      <p:ext uri="{BB962C8B-B14F-4D97-AF65-F5344CB8AC3E}">
        <p14:creationId xmlns:p14="http://schemas.microsoft.com/office/powerpoint/2010/main" val="224788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C3E4AB-62DD-4BC7-9968-D03D2FBEC7CA}" type="slidenum">
              <a:rPr lang="en-US"/>
              <a:pPr/>
              <a:t>7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Organize it –  graph &amp; make some calculations etc.</a:t>
            </a:r>
          </a:p>
        </p:txBody>
      </p:sp>
    </p:spTree>
    <p:extLst>
      <p:ext uri="{BB962C8B-B14F-4D97-AF65-F5344CB8AC3E}">
        <p14:creationId xmlns:p14="http://schemas.microsoft.com/office/powerpoint/2010/main" val="4002203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248FFE-8FEE-49FE-928D-D8B57B429AE6}" type="slidenum">
              <a:rPr lang="en-US"/>
              <a:pPr/>
              <a:t>9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Organize it –  graph &amp; make some calculations etc.</a:t>
            </a:r>
          </a:p>
        </p:txBody>
      </p:sp>
    </p:spTree>
    <p:extLst>
      <p:ext uri="{BB962C8B-B14F-4D97-AF65-F5344CB8AC3E}">
        <p14:creationId xmlns:p14="http://schemas.microsoft.com/office/powerpoint/2010/main" val="267707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07F707-FF22-439F-AC4F-8C7EC8243ECF}" type="slidenum">
              <a:rPr lang="en-US"/>
              <a:pPr/>
              <a:t>14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Center &amp; spread</a:t>
            </a:r>
          </a:p>
        </p:txBody>
      </p:sp>
    </p:spTree>
    <p:extLst>
      <p:ext uri="{BB962C8B-B14F-4D97-AF65-F5344CB8AC3E}">
        <p14:creationId xmlns:p14="http://schemas.microsoft.com/office/powerpoint/2010/main" val="3178176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3D9657-B985-46C8-AEAE-E29C93B3BDBE}" type="slidenum">
              <a:rPr lang="en-US"/>
              <a:pPr/>
              <a:t>30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 after Features of Distributions Activity</a:t>
            </a:r>
          </a:p>
        </p:txBody>
      </p:sp>
    </p:spTree>
    <p:extLst>
      <p:ext uri="{BB962C8B-B14F-4D97-AF65-F5344CB8AC3E}">
        <p14:creationId xmlns:p14="http://schemas.microsoft.com/office/powerpoint/2010/main" val="2003739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4099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100" name="Picture 4" descr="minispi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66649CE3-9DF9-489C-8C12-3F07248EFC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0184A-14C2-45BE-B138-F57913F1BC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07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E3414-D91C-47D2-A0F2-7FE74B54A2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828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3000" y="3962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906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62260BE-4EA1-46B7-8AA7-9D928338E2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2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6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0007F7A-9F7C-4181-A3D2-676103E043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09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87114-25C6-4C28-B618-E435709E6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3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9CE4C-BB68-448C-A64D-A0B65A6EC1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9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7F227-D2E1-43C6-A43D-6AAA53B3E9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9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39EA0-1944-41EE-B5A8-182FCBB74C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11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DE028-4018-48DC-95AD-5B8F0CC852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4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2D828-32B6-47CA-B4CD-05517E60ED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7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82B22-DFF0-4CD1-BCF4-BF6B2834E3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5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05A8D-6A08-4C24-BEB7-0DE5BEBE03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076" name="Picture 4" descr="minispir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77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C1CA53D5-C273-4B7D-8BF0-4AC58C9285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143000"/>
            <a:ext cx="7772400" cy="4800600"/>
          </a:xfrm>
        </p:spPr>
        <p:txBody>
          <a:bodyPr/>
          <a:lstStyle/>
          <a:p>
            <a:r>
              <a:rPr lang="en-US" sz="8000" b="1" dirty="0"/>
              <a:t>Chapter 1 &amp; </a:t>
            </a:r>
            <a:r>
              <a:rPr lang="en-US" sz="8000" b="1" dirty="0" smtClean="0"/>
              <a:t>2</a:t>
            </a:r>
            <a:r>
              <a:rPr lang="en-US" sz="8000" b="1" dirty="0"/>
              <a:t/>
            </a:r>
            <a:br>
              <a:rPr lang="en-US" sz="8000" b="1" dirty="0"/>
            </a:br>
            <a:r>
              <a:rPr lang="en-US" sz="6600" b="1" dirty="0"/>
              <a:t/>
            </a:r>
            <a:br>
              <a:rPr lang="en-US" sz="6600" b="1" dirty="0"/>
            </a:br>
            <a:r>
              <a:rPr lang="en-US" b="1" dirty="0"/>
              <a:t>The Role of Statistics</a:t>
            </a:r>
            <a:br>
              <a:rPr lang="en-US" b="1" dirty="0"/>
            </a:br>
            <a:r>
              <a:rPr lang="en-US" b="1" dirty="0"/>
              <a:t>&amp;</a:t>
            </a:r>
            <a:br>
              <a:rPr lang="en-US" b="1" dirty="0"/>
            </a:br>
            <a:r>
              <a:rPr lang="en-US" b="1" dirty="0"/>
              <a:t>Graphical Methods for Describing Data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7000"/>
              <a:t>Inferential statistics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4000" dirty="0"/>
              <a:t>involves making generalizations from a sample to a population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143000" y="3124200"/>
            <a:ext cx="7543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</a:pPr>
            <a:r>
              <a:rPr kumimoji="1" lang="en-US"/>
              <a:t>Based on the sample, if the average GPA for high school graduates was 3.0, what generalization could be made?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1752600" y="3886200"/>
            <a:ext cx="6553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</a:pPr>
            <a:r>
              <a:rPr kumimoji="1" lang="en-US">
                <a:solidFill>
                  <a:schemeClr val="accent2"/>
                </a:solidFill>
              </a:rPr>
              <a:t>The average national GPA for this year’s high school graduate is approximately 3.0.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1143000" y="4800600"/>
            <a:ext cx="7543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</a:pPr>
            <a:r>
              <a:rPr kumimoji="1" lang="en-US"/>
              <a:t>Could someone claim that the average GPA for PISD graduates is 3.0?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1752600" y="5486400"/>
            <a:ext cx="6553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</a:pPr>
            <a:r>
              <a:rPr kumimoji="1" lang="en-US">
                <a:solidFill>
                  <a:schemeClr val="accent2"/>
                </a:solidFill>
              </a:rPr>
              <a:t>No.  Generalizations based on the results of a sample can only be made back to the population from which the sample came from.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838200" y="5029200"/>
            <a:ext cx="7848600" cy="1371600"/>
          </a:xfrm>
          <a:prstGeom prst="wedgeRoundRectCallout">
            <a:avLst>
              <a:gd name="adj1" fmla="val 22329"/>
              <a:gd name="adj2" fmla="val -9479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 b="1">
                <a:solidFill>
                  <a:srgbClr val="003399"/>
                </a:solidFill>
              </a:rPr>
              <a:t>Be sure to sample from the population of interest!!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1" grpId="0" build="p" autoUpdateAnimBg="0" advAuto="1000"/>
      <p:bldP spid="43013" grpId="0" build="p" autoUpdateAnimBg="0" advAuto="1000"/>
      <p:bldP spid="43014" grpId="0" build="p" autoUpdateAnimBg="0" advAuto="1000"/>
      <p:bldP spid="43015" grpId="0" build="p" autoUpdateAnimBg="0" advAuto="1000"/>
      <p:bldP spid="43016" grpId="0" build="p" autoUpdateAnimBg="0" advAuto="1000"/>
      <p:bldP spid="430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7000"/>
              <a:t>Variable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6000"/>
              <a:t>any characteristic whose value may change from one individual to another</a:t>
            </a:r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838200" y="4267200"/>
            <a:ext cx="7772400" cy="2133600"/>
          </a:xfrm>
          <a:prstGeom prst="wedgeRoundRectCallout">
            <a:avLst>
              <a:gd name="adj1" fmla="val 31741"/>
              <a:gd name="adj2" fmla="val -15736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 b="1">
                <a:solidFill>
                  <a:srgbClr val="003399"/>
                </a:solidFill>
              </a:rPr>
              <a:t>Is this a variable . . .</a:t>
            </a:r>
          </a:p>
          <a:p>
            <a:pPr algn="ctr"/>
            <a:r>
              <a:rPr lang="en-US" sz="4000" b="1">
                <a:solidFill>
                  <a:srgbClr val="003399"/>
                </a:solidFill>
              </a:rPr>
              <a:t>The number of wrecks per week at the intersection outside?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1000"/>
      <p:bldP spid="440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7000"/>
              <a:t>Data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6000"/>
              <a:t>observations on single variable or simultaneously on two or more variables</a:t>
            </a:r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838200" y="4267200"/>
            <a:ext cx="7772400" cy="2133600"/>
          </a:xfrm>
          <a:prstGeom prst="wedgeRoundRectCallout">
            <a:avLst>
              <a:gd name="adj1" fmla="val 3718"/>
              <a:gd name="adj2" fmla="val -12165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3000" b="1">
                <a:solidFill>
                  <a:srgbClr val="003399"/>
                </a:solidFill>
              </a:rPr>
              <a:t>For this variable . . .</a:t>
            </a:r>
          </a:p>
          <a:p>
            <a:pPr algn="ctr"/>
            <a:r>
              <a:rPr lang="en-US" sz="3000" b="1">
                <a:solidFill>
                  <a:srgbClr val="003399"/>
                </a:solidFill>
              </a:rPr>
              <a:t>The number of wrecks per week at the intersection outside . . . What could observations be?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59" grpId="0" build="p" autoUpdateAnimBg="0" advAuto="1000"/>
      <p:bldP spid="450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914400"/>
            <a:ext cx="3657600" cy="5029200"/>
          </a:xfrm>
        </p:spPr>
        <p:txBody>
          <a:bodyPr/>
          <a:lstStyle/>
          <a:p>
            <a:pPr marL="0" indent="4763">
              <a:buFont typeface="Monotype Sorts" pitchFamily="2" charset="2"/>
              <a:buNone/>
            </a:pPr>
            <a:r>
              <a:rPr lang="en-US" sz="2800"/>
              <a:t>The two histograms below display the distribution of heights of gymnasts and the distribution of heights of female basketball players.  Which is which?  Why?</a:t>
            </a:r>
          </a:p>
        </p:txBody>
      </p:sp>
      <p:pic>
        <p:nvPicPr>
          <p:cNvPr id="89109" name="Picture 2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94275" y="685800"/>
            <a:ext cx="3536950" cy="2055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112" name="Text Box 24"/>
          <p:cNvSpPr txBox="1">
            <a:spLocks noChangeArrowheads="1"/>
          </p:cNvSpPr>
          <p:nvPr/>
        </p:nvSpPr>
        <p:spPr bwMode="auto">
          <a:xfrm>
            <a:off x="5638800" y="27432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3399"/>
                </a:solidFill>
              </a:rPr>
              <a:t>Heights – Figure A</a:t>
            </a:r>
          </a:p>
        </p:txBody>
      </p:sp>
      <p:graphicFrame>
        <p:nvGraphicFramePr>
          <p:cNvPr id="89113" name="Object 2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067300" y="3581400"/>
          <a:ext cx="3390900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8" name="Bitmap Image" r:id="rId4" imgW="2971429" imgH="1800476" progId="Paint.Picture">
                  <p:embed/>
                </p:oleObj>
              </mc:Choice>
              <mc:Fallback>
                <p:oleObj name="Bitmap Image" r:id="rId4" imgW="2971429" imgH="1800476" progId="Paint.Picture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300" y="3581400"/>
                        <a:ext cx="3390900" cy="205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14" name="Text Box 26"/>
          <p:cNvSpPr txBox="1">
            <a:spLocks noChangeArrowheads="1"/>
          </p:cNvSpPr>
          <p:nvPr/>
        </p:nvSpPr>
        <p:spPr bwMode="auto">
          <a:xfrm>
            <a:off x="5410200" y="57150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3399"/>
                </a:solidFill>
              </a:rPr>
              <a:t>Heights – Figure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762000"/>
            <a:ext cx="7772400" cy="5181600"/>
          </a:xfrm>
        </p:spPr>
        <p:txBody>
          <a:bodyPr/>
          <a:lstStyle/>
          <a:p>
            <a:pPr marL="0" indent="4763">
              <a:buFont typeface="Monotype Sorts" pitchFamily="2" charset="2"/>
              <a:buNone/>
            </a:pPr>
            <a:r>
              <a:rPr lang="en-US"/>
              <a:t>Suppose you found a pair of size 6 shoes left outside the locker room.  Which team would you go to first to find the owner of the shoes?  Why?</a:t>
            </a:r>
          </a:p>
          <a:p>
            <a:pPr marL="0" indent="4763">
              <a:buFont typeface="Monotype Sorts" pitchFamily="2" charset="2"/>
              <a:buNone/>
            </a:pPr>
            <a:endParaRPr lang="en-US"/>
          </a:p>
          <a:p>
            <a:pPr marL="0" indent="4763">
              <a:buFont typeface="Monotype Sorts" pitchFamily="2" charset="2"/>
              <a:buNone/>
            </a:pPr>
            <a:r>
              <a:rPr lang="en-US"/>
              <a:t>Suppose a tall woman (5 ft 11 in) tells you see is looking for her sister who is practicing with a gym.  To which team would you send her?  Why?</a:t>
            </a:r>
          </a:p>
        </p:txBody>
      </p:sp>
      <p:sp>
        <p:nvSpPr>
          <p:cNvPr id="88068" name="AutoShape 4"/>
          <p:cNvSpPr>
            <a:spLocks noChangeArrowheads="1"/>
          </p:cNvSpPr>
          <p:nvPr/>
        </p:nvSpPr>
        <p:spPr bwMode="auto">
          <a:xfrm>
            <a:off x="914400" y="5257800"/>
            <a:ext cx="7772400" cy="1143000"/>
          </a:xfrm>
          <a:prstGeom prst="wedgeRoundRectCallout">
            <a:avLst>
              <a:gd name="adj1" fmla="val 1162"/>
              <a:gd name="adj2" fmla="val -9388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3000" b="1">
                <a:solidFill>
                  <a:srgbClr val="003399"/>
                </a:solidFill>
              </a:rPr>
              <a:t>What aspects of the graphs helped you answer these 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1"/>
              <a:t>Types of variables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Categorical variables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or qualitative</a:t>
            </a:r>
          </a:p>
          <a:p>
            <a:r>
              <a:rPr lang="en-US" sz="4800"/>
              <a:t>identifies basic differentiating characteristics of the population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bldLvl="2" autoUpdateAnimBg="0" advAuto="10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Numerical variables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or quantitative </a:t>
            </a:r>
          </a:p>
          <a:p>
            <a:r>
              <a:rPr lang="en-US" sz="4400"/>
              <a:t>observations or measurements take on numerical values</a:t>
            </a:r>
          </a:p>
          <a:p>
            <a:r>
              <a:rPr lang="en-US" sz="4400"/>
              <a:t>makes sense to average these values</a:t>
            </a:r>
          </a:p>
          <a:p>
            <a:r>
              <a:rPr lang="en-US" sz="4400"/>
              <a:t>two types - </a:t>
            </a:r>
            <a:r>
              <a:rPr lang="en-US" sz="4000"/>
              <a:t>discrete &amp; continuous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bldLvl="2" autoUpdateAnimBg="0" advAuto="100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Discrete </a:t>
            </a:r>
            <a:r>
              <a:rPr lang="en-US" sz="5000"/>
              <a:t>(numerical)</a:t>
            </a:r>
            <a:endParaRPr lang="en-US" sz="60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listable set of values</a:t>
            </a:r>
          </a:p>
          <a:p>
            <a:r>
              <a:rPr lang="en-US" sz="4800"/>
              <a:t>usually </a:t>
            </a:r>
            <a:r>
              <a:rPr lang="en-US" sz="4800" b="1">
                <a:solidFill>
                  <a:schemeClr val="accent2"/>
                </a:solidFill>
              </a:rPr>
              <a:t>counts</a:t>
            </a:r>
            <a:r>
              <a:rPr lang="en-US" sz="4800"/>
              <a:t> of items</a:t>
            </a:r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2133600" y="5486400"/>
          <a:ext cx="37338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Bitmap Image" r:id="rId3" imgW="1419048" imgH="285866" progId="Paint.Picture">
                  <p:embed/>
                </p:oleObj>
              </mc:Choice>
              <mc:Fallback>
                <p:oleObj name="Bitmap Image" r:id="rId3" imgW="1419048" imgH="285866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486400"/>
                        <a:ext cx="37338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590800" y="5656263"/>
            <a:ext cx="3810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3581400" y="5656263"/>
            <a:ext cx="3810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4724400" y="5656263"/>
            <a:ext cx="3810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autoUpdateAnimBg="0" advAuto="1000"/>
      <p:bldP spid="28678" grpId="0" animBg="1"/>
      <p:bldP spid="28679" grpId="0" animBg="1"/>
      <p:bldP spid="2868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Continuous </a:t>
            </a:r>
            <a:r>
              <a:rPr lang="en-US" sz="5000"/>
              <a:t>(numerical)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data can take on any values in the domain of the variable</a:t>
            </a:r>
          </a:p>
          <a:p>
            <a:r>
              <a:rPr lang="en-US" sz="4800"/>
              <a:t>usually </a:t>
            </a:r>
            <a:r>
              <a:rPr lang="en-US" sz="4800">
                <a:solidFill>
                  <a:schemeClr val="accent2"/>
                </a:solidFill>
              </a:rPr>
              <a:t>measurements </a:t>
            </a:r>
            <a:r>
              <a:rPr lang="en-US" sz="4800"/>
              <a:t>of something</a:t>
            </a:r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2286000" y="5105400"/>
          <a:ext cx="46482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Bitmap Image" r:id="rId3" imgW="1724266" imgH="314286" progId="Paint.Picture">
                  <p:embed/>
                </p:oleObj>
              </mc:Choice>
              <mc:Fallback>
                <p:oleObj name="Bitmap Image" r:id="rId3" imgW="1724266" imgH="314286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105400"/>
                        <a:ext cx="46482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048000" y="5562600"/>
            <a:ext cx="2667000" cy="0"/>
          </a:xfrm>
          <a:prstGeom prst="line">
            <a:avLst/>
          </a:prstGeom>
          <a:noFill/>
          <a:ln w="190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 autoUpdateAnimBg="0" advAuto="1000"/>
      <p:bldP spid="307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7000"/>
              <a:t>Statistics</a:t>
            </a:r>
            <a:endParaRPr lang="en-US" sz="600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6000"/>
              <a:t>the science of collecting, analyzing, and drawing conclusions from data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3" grpId="0" build="p" autoUpdateAnimBg="0" advAuto="1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900" b="1"/>
              <a:t>Classification by the number of variables</a:t>
            </a:r>
            <a:endParaRPr lang="en-US" sz="49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Univariate - </a:t>
            </a:r>
            <a:r>
              <a:rPr lang="en-US" sz="3600"/>
              <a:t>data that describes a single characteristic of the population</a:t>
            </a:r>
            <a:endParaRPr lang="en-US" sz="4800"/>
          </a:p>
          <a:p>
            <a:r>
              <a:rPr lang="en-US" sz="4800"/>
              <a:t>Bivariate - </a:t>
            </a:r>
            <a:r>
              <a:rPr lang="en-US" sz="3600"/>
              <a:t>data that describes two characteristics of the population</a:t>
            </a:r>
            <a:endParaRPr lang="en-US" sz="4800"/>
          </a:p>
          <a:p>
            <a:r>
              <a:rPr lang="en-US" sz="4800"/>
              <a:t>Multivariate - </a:t>
            </a:r>
            <a:r>
              <a:rPr lang="en-US" sz="3600"/>
              <a:t>data that describes more than two characteristics (beyond the scope of this course</a:t>
            </a:r>
            <a:endParaRPr lang="en-US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build="p" bldLvl="2" autoUpdateAnimBg="0" advAuto="200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Identify the following variables:</a:t>
            </a:r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524000"/>
            <a:ext cx="7772400" cy="47244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en-US" sz="2600" dirty="0"/>
              <a:t>the appraised value of homes in </a:t>
            </a:r>
            <a:r>
              <a:rPr lang="en-US" sz="2600" dirty="0" smtClean="0"/>
              <a:t>Dallas (in dollars) </a:t>
            </a:r>
            <a:endParaRPr lang="en-US" sz="2600" dirty="0"/>
          </a:p>
          <a:p>
            <a:pPr marL="533400" indent="-533400">
              <a:lnSpc>
                <a:spcPct val="90000"/>
              </a:lnSpc>
              <a:buFont typeface="Monotype Sorts" pitchFamily="2" charset="2"/>
              <a:buAutoNum type="arabicPeriod"/>
            </a:pPr>
            <a:endParaRPr lang="en-US" sz="2600" dirty="0"/>
          </a:p>
          <a:p>
            <a:pPr marL="533400" indent="-533400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en-US" sz="2600" dirty="0"/>
              <a:t>the color of cars in the teacher’s lot</a:t>
            </a:r>
          </a:p>
          <a:p>
            <a:pPr marL="533400" indent="-533400">
              <a:lnSpc>
                <a:spcPct val="90000"/>
              </a:lnSpc>
              <a:buFont typeface="Monotype Sorts" pitchFamily="2" charset="2"/>
              <a:buAutoNum type="arabicPeriod"/>
            </a:pPr>
            <a:endParaRPr lang="en-US" sz="2600" dirty="0"/>
          </a:p>
          <a:p>
            <a:pPr marL="533400" indent="-533400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en-US" sz="2600" dirty="0"/>
              <a:t>the number of calculators owned by students at your school</a:t>
            </a:r>
          </a:p>
          <a:p>
            <a:pPr marL="533400" indent="-533400">
              <a:lnSpc>
                <a:spcPct val="90000"/>
              </a:lnSpc>
              <a:buFont typeface="Monotype Sorts" pitchFamily="2" charset="2"/>
              <a:buAutoNum type="arabicPeriod"/>
            </a:pPr>
            <a:endParaRPr lang="en-US" sz="2600" dirty="0"/>
          </a:p>
          <a:p>
            <a:pPr marL="533400" indent="-533400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en-US" sz="2600" dirty="0"/>
              <a:t>the zip code of an individual </a:t>
            </a:r>
          </a:p>
          <a:p>
            <a:pPr marL="533400" indent="-533400">
              <a:lnSpc>
                <a:spcPct val="90000"/>
              </a:lnSpc>
              <a:buFont typeface="Monotype Sorts" pitchFamily="2" charset="2"/>
              <a:buAutoNum type="arabicPeriod"/>
            </a:pPr>
            <a:endParaRPr lang="en-US" sz="2600" dirty="0"/>
          </a:p>
          <a:p>
            <a:pPr marL="533400" indent="-533400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en-US" sz="2600" dirty="0"/>
              <a:t>the amount of time it takes students to drive to school</a:t>
            </a:r>
          </a:p>
        </p:txBody>
      </p:sp>
      <p:sp>
        <p:nvSpPr>
          <p:cNvPr id="38917" name="Text Box 1029"/>
          <p:cNvSpPr txBox="1">
            <a:spLocks noChangeArrowheads="1"/>
          </p:cNvSpPr>
          <p:nvPr/>
        </p:nvSpPr>
        <p:spPr bwMode="auto">
          <a:xfrm>
            <a:off x="2743200" y="18288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Discrete numerical</a:t>
            </a:r>
          </a:p>
        </p:txBody>
      </p:sp>
      <p:sp>
        <p:nvSpPr>
          <p:cNvPr id="38918" name="Text Box 1030"/>
          <p:cNvSpPr txBox="1">
            <a:spLocks noChangeArrowheads="1"/>
          </p:cNvSpPr>
          <p:nvPr/>
        </p:nvSpPr>
        <p:spPr bwMode="auto">
          <a:xfrm>
            <a:off x="4876800" y="38862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Discrete numerical</a:t>
            </a:r>
          </a:p>
        </p:txBody>
      </p:sp>
      <p:sp>
        <p:nvSpPr>
          <p:cNvPr id="38919" name="Text Box 1031"/>
          <p:cNvSpPr txBox="1">
            <a:spLocks noChangeArrowheads="1"/>
          </p:cNvSpPr>
          <p:nvPr/>
        </p:nvSpPr>
        <p:spPr bwMode="auto">
          <a:xfrm>
            <a:off x="4800600" y="57912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Continuous numerical</a:t>
            </a:r>
          </a:p>
        </p:txBody>
      </p:sp>
      <p:sp>
        <p:nvSpPr>
          <p:cNvPr id="38920" name="Text Box 1032"/>
          <p:cNvSpPr txBox="1">
            <a:spLocks noChangeArrowheads="1"/>
          </p:cNvSpPr>
          <p:nvPr/>
        </p:nvSpPr>
        <p:spPr bwMode="auto">
          <a:xfrm>
            <a:off x="3200400" y="28194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Categorical</a:t>
            </a:r>
          </a:p>
        </p:txBody>
      </p:sp>
      <p:sp>
        <p:nvSpPr>
          <p:cNvPr id="38921" name="Text Box 1033"/>
          <p:cNvSpPr txBox="1">
            <a:spLocks noChangeArrowheads="1"/>
          </p:cNvSpPr>
          <p:nvPr/>
        </p:nvSpPr>
        <p:spPr bwMode="auto">
          <a:xfrm>
            <a:off x="5257800" y="48768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Categorical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1" uiExpand="1" build="p"/>
      <p:bldP spid="38917" grpId="0"/>
      <p:bldP spid="38918" grpId="0"/>
      <p:bldP spid="38919" grpId="0"/>
      <p:bldP spid="38920" grpId="0"/>
      <p:bldP spid="389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b="1"/>
              <a:t>Graphs for numerical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Dotplot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Used with numerical data (either discrete or continuous)</a:t>
            </a:r>
          </a:p>
          <a:p>
            <a:r>
              <a:rPr lang="en-US"/>
              <a:t>Made by putting dots (or X’s) on a number line</a:t>
            </a:r>
          </a:p>
          <a:p>
            <a:r>
              <a:rPr lang="en-US"/>
              <a:t>Can make comparative dotplots by using the same axis for multiple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1371600" y="990600"/>
            <a:ext cx="70104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Distribution Activity . . 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772400" cy="1143000"/>
          </a:xfrm>
        </p:spPr>
        <p:txBody>
          <a:bodyPr/>
          <a:lstStyle/>
          <a:p>
            <a:r>
              <a:rPr lang="en-US" sz="7200" b="1"/>
              <a:t>Types </a:t>
            </a:r>
            <a:r>
              <a:rPr lang="en-US" sz="6600" b="1">
                <a:solidFill>
                  <a:schemeClr val="accent2"/>
                </a:solidFill>
              </a:rPr>
              <a:t>(shapes)</a:t>
            </a:r>
            <a:r>
              <a:rPr lang="en-US" b="1">
                <a:solidFill>
                  <a:schemeClr val="accent2"/>
                </a:solidFill>
              </a:rPr>
              <a:t/>
            </a:r>
            <a:br>
              <a:rPr lang="en-US" b="1">
                <a:solidFill>
                  <a:schemeClr val="accent2"/>
                </a:solidFill>
              </a:rPr>
            </a:br>
            <a:r>
              <a:rPr lang="en-US" sz="7200" b="1"/>
              <a:t>of Distributions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Symmetrical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refers to data  in which both sides are (more or less) the same when the graph is folded vertically down the middle</a:t>
            </a:r>
          </a:p>
          <a:p>
            <a:r>
              <a:rPr lang="en-US" sz="4000"/>
              <a:t>bell-shaped is a special type</a:t>
            </a:r>
          </a:p>
          <a:p>
            <a:pPr lvl="1"/>
            <a:r>
              <a:rPr lang="en-US" sz="4000"/>
              <a:t>has a center mound with two sloping tails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bldLvl="2" autoUpdateAnimBg="0" advAuto="100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Uniform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refers to data in which every class has equal or approximately equal frequency</a:t>
            </a:r>
          </a:p>
        </p:txBody>
      </p:sp>
      <p:pic>
        <p:nvPicPr>
          <p:cNvPr id="7172" name="Picture 4" descr="MPj040546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4" t="15800" r="11858" b="11000"/>
          <a:stretch>
            <a:fillRect/>
          </a:stretch>
        </p:blipFill>
        <p:spPr bwMode="auto">
          <a:xfrm>
            <a:off x="5716588" y="4344988"/>
            <a:ext cx="2590800" cy="1897062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 advAuto="100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Skewed (left or right)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refers to data in which one side (tail) is longer than the other side</a:t>
            </a:r>
          </a:p>
          <a:p>
            <a:r>
              <a:rPr lang="en-US" sz="4800"/>
              <a:t>the direction of skewness is on the side of the longer tail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 advAuto="100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Bimodal (multi-modal)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refers to data in which two (or more) classes have the largest frequency &amp; are separated by at least one other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 advAuto="1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762000"/>
            <a:ext cx="7772400" cy="5181600"/>
          </a:xfrm>
        </p:spPr>
        <p:txBody>
          <a:bodyPr/>
          <a:lstStyle/>
          <a:p>
            <a:pPr marL="60325" indent="4763">
              <a:buFont typeface="Monotype Sorts" pitchFamily="2" charset="2"/>
              <a:buNone/>
            </a:pPr>
            <a:r>
              <a:rPr lang="en-US" sz="4000"/>
              <a:t>Suppose we wanted to know something about the GPAs of high school graduates in the nation this year.</a:t>
            </a:r>
          </a:p>
          <a:p>
            <a:pPr marL="60325" indent="4763">
              <a:buFont typeface="Monotype Sorts" pitchFamily="2" charset="2"/>
              <a:buNone/>
            </a:pPr>
            <a:endParaRPr lang="en-US" sz="4000"/>
          </a:p>
          <a:p>
            <a:pPr marL="60325" indent="4763">
              <a:buFont typeface="Monotype Sorts" pitchFamily="2" charset="2"/>
              <a:buNone/>
            </a:pPr>
            <a:r>
              <a:rPr lang="en-US" sz="4000"/>
              <a:t>We could collect data from all high schools in the nation.  </a:t>
            </a:r>
          </a:p>
        </p:txBody>
      </p:sp>
      <p:sp>
        <p:nvSpPr>
          <p:cNvPr id="80900" name="AutoShape 4"/>
          <p:cNvSpPr>
            <a:spLocks noChangeArrowheads="1"/>
          </p:cNvSpPr>
          <p:nvPr/>
        </p:nvSpPr>
        <p:spPr bwMode="auto">
          <a:xfrm>
            <a:off x="1600200" y="4038600"/>
            <a:ext cx="5867400" cy="2209800"/>
          </a:xfrm>
          <a:prstGeom prst="wedgeRoundRectCallout">
            <a:avLst>
              <a:gd name="adj1" fmla="val 8931"/>
              <a:gd name="adj2" fmla="val -11278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 b="1">
                <a:solidFill>
                  <a:srgbClr val="003399"/>
                </a:solidFill>
              </a:rPr>
              <a:t>What term would be used to describe “all high school graduates”?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1"/>
              <a:t>How to </a:t>
            </a:r>
            <a:r>
              <a:rPr lang="en-US" sz="7200" b="1">
                <a:solidFill>
                  <a:schemeClr val="accent2"/>
                </a:solidFill>
              </a:rPr>
              <a:t>describe</a:t>
            </a:r>
            <a:r>
              <a:rPr lang="en-US" sz="7200" b="1"/>
              <a:t> a numerical, univariate 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009" y="2036334"/>
            <a:ext cx="5711191" cy="428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1371600"/>
          </a:xfrm>
        </p:spPr>
        <p:txBody>
          <a:bodyPr/>
          <a:lstStyle/>
          <a:p>
            <a:r>
              <a:rPr lang="en-US" sz="3000" b="1"/>
              <a:t>What strikes you as the most distinctive difference among the distributions of exam scores in classes A, B, &amp; C ?</a:t>
            </a: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 flipV="1">
            <a:off x="3702050" y="3810000"/>
            <a:ext cx="0" cy="304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 flipV="1">
            <a:off x="4495800" y="4648200"/>
            <a:ext cx="0" cy="304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 flipV="1">
            <a:off x="5410200" y="5486400"/>
            <a:ext cx="0" cy="304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 animBg="1"/>
      <p:bldP spid="56327" grpId="0" animBg="1"/>
      <p:bldP spid="5632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1. </a:t>
            </a:r>
            <a:r>
              <a:rPr lang="en-US" sz="6000" b="1">
                <a:solidFill>
                  <a:schemeClr val="accent2"/>
                </a:solidFill>
              </a:rPr>
              <a:t>Center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discuss where the middle of the data falls</a:t>
            </a:r>
          </a:p>
          <a:p>
            <a:r>
              <a:rPr lang="en-US" sz="4800"/>
              <a:t>three types of central tendency</a:t>
            </a:r>
          </a:p>
          <a:p>
            <a:pPr lvl="1"/>
            <a:r>
              <a:rPr lang="en-US" sz="4400" b="1">
                <a:solidFill>
                  <a:schemeClr val="accent2"/>
                </a:solidFill>
              </a:rPr>
              <a:t>mean, median</a:t>
            </a:r>
            <a:r>
              <a:rPr lang="en-US" sz="4400"/>
              <a:t>, &amp; 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bldLvl="2" autoUpdateAnimBg="0" advAuto="100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07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05000"/>
            <a:ext cx="5693350" cy="3820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/>
              <a:t>What strikes you as the most distinctive difference among the distributions of scores in classes D, E, &amp; F?</a:t>
            </a:r>
            <a:r>
              <a:rPr lang="en-US" sz="4000"/>
              <a:t> </a:t>
            </a:r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2438400" y="2667000"/>
            <a:ext cx="4419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>
            <a:off x="3276600" y="3581400"/>
            <a:ext cx="2895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3" name="Line 15"/>
          <p:cNvSpPr>
            <a:spLocks noChangeShapeType="1"/>
          </p:cNvSpPr>
          <p:nvPr/>
        </p:nvSpPr>
        <p:spPr bwMode="auto">
          <a:xfrm>
            <a:off x="4038600" y="4419600"/>
            <a:ext cx="14478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1" grpId="0" animBg="1"/>
      <p:bldP spid="63502" grpId="0" animBg="1"/>
      <p:bldP spid="6350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2. </a:t>
            </a:r>
            <a:r>
              <a:rPr lang="en-US" sz="6000" b="1">
                <a:solidFill>
                  <a:schemeClr val="accent2"/>
                </a:solidFill>
              </a:rPr>
              <a:t>Spread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discuss how spread out the data is</a:t>
            </a:r>
          </a:p>
          <a:p>
            <a:r>
              <a:rPr lang="en-US" sz="4400"/>
              <a:t>refers to the </a:t>
            </a:r>
            <a:r>
              <a:rPr lang="en-US" sz="4400" b="1" u="sng">
                <a:solidFill>
                  <a:schemeClr val="accent2"/>
                </a:solidFill>
              </a:rPr>
              <a:t>variability</a:t>
            </a:r>
            <a:r>
              <a:rPr lang="en-US" sz="4400"/>
              <a:t> of the data</a:t>
            </a:r>
          </a:p>
          <a:p>
            <a:pPr lvl="1"/>
            <a:r>
              <a:rPr lang="en-US" sz="4000"/>
              <a:t>Range, standard deviation, IQR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bldLvl="2" autoUpdateAnimBg="0" advAuto="100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185874"/>
            <a:ext cx="5715000" cy="429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1371600"/>
          </a:xfrm>
        </p:spPr>
        <p:txBody>
          <a:bodyPr/>
          <a:lstStyle/>
          <a:p>
            <a:r>
              <a:rPr lang="en-US" sz="3000" b="1"/>
              <a:t>What strikes you as the most distinctive difference among the distributions of exam scores in classes G, H, &amp; I ?</a:t>
            </a:r>
          </a:p>
        </p:txBody>
      </p:sp>
      <p:sp>
        <p:nvSpPr>
          <p:cNvPr id="60422" name="Freeform 6"/>
          <p:cNvSpPr>
            <a:spLocks/>
          </p:cNvSpPr>
          <p:nvPr/>
        </p:nvSpPr>
        <p:spPr bwMode="auto">
          <a:xfrm>
            <a:off x="2392363" y="3040063"/>
            <a:ext cx="3795712" cy="633412"/>
          </a:xfrm>
          <a:custGeom>
            <a:avLst/>
            <a:gdLst>
              <a:gd name="T0" fmla="*/ 0 w 2391"/>
              <a:gd name="T1" fmla="*/ 399 h 399"/>
              <a:gd name="T2" fmla="*/ 365 w 2391"/>
              <a:gd name="T3" fmla="*/ 370 h 399"/>
              <a:gd name="T4" fmla="*/ 931 w 2391"/>
              <a:gd name="T5" fmla="*/ 341 h 399"/>
              <a:gd name="T6" fmla="*/ 1095 w 2391"/>
              <a:gd name="T7" fmla="*/ 293 h 399"/>
              <a:gd name="T8" fmla="*/ 1258 w 2391"/>
              <a:gd name="T9" fmla="*/ 245 h 399"/>
              <a:gd name="T10" fmla="*/ 1335 w 2391"/>
              <a:gd name="T11" fmla="*/ 178 h 399"/>
              <a:gd name="T12" fmla="*/ 1459 w 2391"/>
              <a:gd name="T13" fmla="*/ 91 h 399"/>
              <a:gd name="T14" fmla="*/ 1623 w 2391"/>
              <a:gd name="T15" fmla="*/ 34 h 399"/>
              <a:gd name="T16" fmla="*/ 1699 w 2391"/>
              <a:gd name="T17" fmla="*/ 15 h 399"/>
              <a:gd name="T18" fmla="*/ 2256 w 2391"/>
              <a:gd name="T19" fmla="*/ 72 h 399"/>
              <a:gd name="T20" fmla="*/ 2362 w 2391"/>
              <a:gd name="T21" fmla="*/ 187 h 399"/>
              <a:gd name="T22" fmla="*/ 2391 w 2391"/>
              <a:gd name="T23" fmla="*/ 255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391" h="399">
                <a:moveTo>
                  <a:pt x="0" y="399"/>
                </a:moveTo>
                <a:cubicBezTo>
                  <a:pt x="122" y="390"/>
                  <a:pt x="243" y="378"/>
                  <a:pt x="365" y="370"/>
                </a:cubicBezTo>
                <a:cubicBezTo>
                  <a:pt x="548" y="307"/>
                  <a:pt x="722" y="345"/>
                  <a:pt x="931" y="341"/>
                </a:cubicBezTo>
                <a:cubicBezTo>
                  <a:pt x="987" y="327"/>
                  <a:pt x="1040" y="308"/>
                  <a:pt x="1095" y="293"/>
                </a:cubicBezTo>
                <a:cubicBezTo>
                  <a:pt x="1147" y="279"/>
                  <a:pt x="1209" y="270"/>
                  <a:pt x="1258" y="245"/>
                </a:cubicBezTo>
                <a:cubicBezTo>
                  <a:pt x="1316" y="216"/>
                  <a:pt x="1259" y="229"/>
                  <a:pt x="1335" y="178"/>
                </a:cubicBezTo>
                <a:cubicBezTo>
                  <a:pt x="1377" y="149"/>
                  <a:pt x="1413" y="115"/>
                  <a:pt x="1459" y="91"/>
                </a:cubicBezTo>
                <a:cubicBezTo>
                  <a:pt x="1509" y="66"/>
                  <a:pt x="1569" y="48"/>
                  <a:pt x="1623" y="34"/>
                </a:cubicBezTo>
                <a:cubicBezTo>
                  <a:pt x="1648" y="27"/>
                  <a:pt x="1699" y="15"/>
                  <a:pt x="1699" y="15"/>
                </a:cubicBezTo>
                <a:cubicBezTo>
                  <a:pt x="2067" y="23"/>
                  <a:pt x="2025" y="0"/>
                  <a:pt x="2256" y="72"/>
                </a:cubicBezTo>
                <a:cubicBezTo>
                  <a:pt x="2300" y="101"/>
                  <a:pt x="2332" y="144"/>
                  <a:pt x="2362" y="187"/>
                </a:cubicBezTo>
                <a:cubicBezTo>
                  <a:pt x="2382" y="249"/>
                  <a:pt x="2367" y="231"/>
                  <a:pt x="2391" y="255"/>
                </a:cubicBezTo>
              </a:path>
            </a:pathLst>
          </a:custGeom>
          <a:noFill/>
          <a:ln w="762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Freeform 8"/>
          <p:cNvSpPr>
            <a:spLocks/>
          </p:cNvSpPr>
          <p:nvPr/>
        </p:nvSpPr>
        <p:spPr bwMode="auto">
          <a:xfrm>
            <a:off x="3535363" y="4114800"/>
            <a:ext cx="4237037" cy="541338"/>
          </a:xfrm>
          <a:custGeom>
            <a:avLst/>
            <a:gdLst>
              <a:gd name="T0" fmla="*/ 0 w 2669"/>
              <a:gd name="T1" fmla="*/ 163 h 341"/>
              <a:gd name="T2" fmla="*/ 240 w 2669"/>
              <a:gd name="T3" fmla="*/ 125 h 341"/>
              <a:gd name="T4" fmla="*/ 327 w 2669"/>
              <a:gd name="T5" fmla="*/ 77 h 341"/>
              <a:gd name="T6" fmla="*/ 346 w 2669"/>
              <a:gd name="T7" fmla="*/ 48 h 341"/>
              <a:gd name="T8" fmla="*/ 576 w 2669"/>
              <a:gd name="T9" fmla="*/ 0 h 341"/>
              <a:gd name="T10" fmla="*/ 1027 w 2669"/>
              <a:gd name="T11" fmla="*/ 10 h 341"/>
              <a:gd name="T12" fmla="*/ 1229 w 2669"/>
              <a:gd name="T13" fmla="*/ 144 h 341"/>
              <a:gd name="T14" fmla="*/ 1421 w 2669"/>
              <a:gd name="T15" fmla="*/ 192 h 341"/>
              <a:gd name="T16" fmla="*/ 1498 w 2669"/>
              <a:gd name="T17" fmla="*/ 211 h 341"/>
              <a:gd name="T18" fmla="*/ 1555 w 2669"/>
              <a:gd name="T19" fmla="*/ 230 h 341"/>
              <a:gd name="T20" fmla="*/ 2016 w 2669"/>
              <a:gd name="T21" fmla="*/ 307 h 341"/>
              <a:gd name="T22" fmla="*/ 2170 w 2669"/>
              <a:gd name="T23" fmla="*/ 326 h 341"/>
              <a:gd name="T24" fmla="*/ 2640 w 2669"/>
              <a:gd name="T25" fmla="*/ 317 h 341"/>
              <a:gd name="T26" fmla="*/ 2669 w 2669"/>
              <a:gd name="T27" fmla="*/ 307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669" h="341">
                <a:moveTo>
                  <a:pt x="0" y="163"/>
                </a:moveTo>
                <a:cubicBezTo>
                  <a:pt x="101" y="157"/>
                  <a:pt x="153" y="152"/>
                  <a:pt x="240" y="125"/>
                </a:cubicBezTo>
                <a:cubicBezTo>
                  <a:pt x="269" y="106"/>
                  <a:pt x="298" y="96"/>
                  <a:pt x="327" y="77"/>
                </a:cubicBezTo>
                <a:cubicBezTo>
                  <a:pt x="333" y="67"/>
                  <a:pt x="336" y="54"/>
                  <a:pt x="346" y="48"/>
                </a:cubicBezTo>
                <a:cubicBezTo>
                  <a:pt x="407" y="10"/>
                  <a:pt x="510" y="9"/>
                  <a:pt x="576" y="0"/>
                </a:cubicBezTo>
                <a:cubicBezTo>
                  <a:pt x="726" y="3"/>
                  <a:pt x="877" y="4"/>
                  <a:pt x="1027" y="10"/>
                </a:cubicBezTo>
                <a:cubicBezTo>
                  <a:pt x="1129" y="14"/>
                  <a:pt x="1150" y="117"/>
                  <a:pt x="1229" y="144"/>
                </a:cubicBezTo>
                <a:cubicBezTo>
                  <a:pt x="1272" y="210"/>
                  <a:pt x="1351" y="174"/>
                  <a:pt x="1421" y="192"/>
                </a:cubicBezTo>
                <a:cubicBezTo>
                  <a:pt x="1507" y="214"/>
                  <a:pt x="1436" y="191"/>
                  <a:pt x="1498" y="211"/>
                </a:cubicBezTo>
                <a:cubicBezTo>
                  <a:pt x="1517" y="217"/>
                  <a:pt x="1555" y="230"/>
                  <a:pt x="1555" y="230"/>
                </a:cubicBezTo>
                <a:cubicBezTo>
                  <a:pt x="1666" y="341"/>
                  <a:pt x="1868" y="293"/>
                  <a:pt x="2016" y="307"/>
                </a:cubicBezTo>
                <a:cubicBezTo>
                  <a:pt x="2067" y="312"/>
                  <a:pt x="2170" y="326"/>
                  <a:pt x="2170" y="326"/>
                </a:cubicBezTo>
                <a:cubicBezTo>
                  <a:pt x="2327" y="323"/>
                  <a:pt x="2483" y="323"/>
                  <a:pt x="2640" y="317"/>
                </a:cubicBezTo>
                <a:cubicBezTo>
                  <a:pt x="2650" y="317"/>
                  <a:pt x="2669" y="307"/>
                  <a:pt x="2669" y="307"/>
                </a:cubicBezTo>
              </a:path>
            </a:pathLst>
          </a:custGeom>
          <a:noFill/>
          <a:ln w="762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Freeform 9"/>
          <p:cNvSpPr>
            <a:spLocks/>
          </p:cNvSpPr>
          <p:nvPr/>
        </p:nvSpPr>
        <p:spPr bwMode="auto">
          <a:xfrm>
            <a:off x="2789238" y="5008563"/>
            <a:ext cx="4114800" cy="538162"/>
          </a:xfrm>
          <a:custGeom>
            <a:avLst/>
            <a:gdLst>
              <a:gd name="T0" fmla="*/ 0 w 2592"/>
              <a:gd name="T1" fmla="*/ 339 h 339"/>
              <a:gd name="T2" fmla="*/ 153 w 2592"/>
              <a:gd name="T3" fmla="*/ 330 h 339"/>
              <a:gd name="T4" fmla="*/ 461 w 2592"/>
              <a:gd name="T5" fmla="*/ 243 h 339"/>
              <a:gd name="T6" fmla="*/ 605 w 2592"/>
              <a:gd name="T7" fmla="*/ 205 h 339"/>
              <a:gd name="T8" fmla="*/ 729 w 2592"/>
              <a:gd name="T9" fmla="*/ 128 h 339"/>
              <a:gd name="T10" fmla="*/ 921 w 2592"/>
              <a:gd name="T11" fmla="*/ 13 h 339"/>
              <a:gd name="T12" fmla="*/ 1805 w 2592"/>
              <a:gd name="T13" fmla="*/ 80 h 339"/>
              <a:gd name="T14" fmla="*/ 1901 w 2592"/>
              <a:gd name="T15" fmla="*/ 128 h 339"/>
              <a:gd name="T16" fmla="*/ 1987 w 2592"/>
              <a:gd name="T17" fmla="*/ 186 h 339"/>
              <a:gd name="T18" fmla="*/ 2102 w 2592"/>
              <a:gd name="T19" fmla="*/ 253 h 339"/>
              <a:gd name="T20" fmla="*/ 2217 w 2592"/>
              <a:gd name="T21" fmla="*/ 320 h 339"/>
              <a:gd name="T22" fmla="*/ 2592 w 2592"/>
              <a:gd name="T23" fmla="*/ 320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592" h="339">
                <a:moveTo>
                  <a:pt x="0" y="339"/>
                </a:moveTo>
                <a:cubicBezTo>
                  <a:pt x="51" y="336"/>
                  <a:pt x="102" y="335"/>
                  <a:pt x="153" y="330"/>
                </a:cubicBezTo>
                <a:cubicBezTo>
                  <a:pt x="256" y="321"/>
                  <a:pt x="364" y="277"/>
                  <a:pt x="461" y="243"/>
                </a:cubicBezTo>
                <a:cubicBezTo>
                  <a:pt x="508" y="227"/>
                  <a:pt x="560" y="226"/>
                  <a:pt x="605" y="205"/>
                </a:cubicBezTo>
                <a:cubicBezTo>
                  <a:pt x="669" y="176"/>
                  <a:pt x="679" y="162"/>
                  <a:pt x="729" y="128"/>
                </a:cubicBezTo>
                <a:cubicBezTo>
                  <a:pt x="776" y="60"/>
                  <a:pt x="846" y="40"/>
                  <a:pt x="921" y="13"/>
                </a:cubicBezTo>
                <a:cubicBezTo>
                  <a:pt x="1423" y="21"/>
                  <a:pt x="1457" y="0"/>
                  <a:pt x="1805" y="80"/>
                </a:cubicBezTo>
                <a:cubicBezTo>
                  <a:pt x="1838" y="97"/>
                  <a:pt x="1866" y="117"/>
                  <a:pt x="1901" y="128"/>
                </a:cubicBezTo>
                <a:cubicBezTo>
                  <a:pt x="1958" y="185"/>
                  <a:pt x="1927" y="170"/>
                  <a:pt x="1987" y="186"/>
                </a:cubicBezTo>
                <a:cubicBezTo>
                  <a:pt x="2026" y="225"/>
                  <a:pt x="2047" y="235"/>
                  <a:pt x="2102" y="253"/>
                </a:cubicBezTo>
                <a:cubicBezTo>
                  <a:pt x="2109" y="255"/>
                  <a:pt x="2202" y="319"/>
                  <a:pt x="2217" y="320"/>
                </a:cubicBezTo>
                <a:cubicBezTo>
                  <a:pt x="2342" y="326"/>
                  <a:pt x="2467" y="320"/>
                  <a:pt x="2592" y="320"/>
                </a:cubicBezTo>
              </a:path>
            </a:pathLst>
          </a:custGeom>
          <a:noFill/>
          <a:ln w="762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 animBg="1"/>
      <p:bldP spid="60424" grpId="0" animBg="1"/>
      <p:bldP spid="6042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3. </a:t>
            </a:r>
            <a:r>
              <a:rPr lang="en-US" sz="6000" b="1">
                <a:solidFill>
                  <a:schemeClr val="accent2"/>
                </a:solidFill>
              </a:rPr>
              <a:t>Shape</a:t>
            </a:r>
            <a:endParaRPr lang="en-US" sz="60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refers to the overall shape of the distribution</a:t>
            </a:r>
          </a:p>
          <a:p>
            <a:r>
              <a:rPr lang="en-US" sz="4800"/>
              <a:t>symmetrical, uniform, skewed, or bimodal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 advAuto="100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2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0"/>
            <a:ext cx="5308600" cy="386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1371600"/>
          </a:xfrm>
        </p:spPr>
        <p:txBody>
          <a:bodyPr/>
          <a:lstStyle/>
          <a:p>
            <a:r>
              <a:rPr lang="en-US" sz="3000" b="1"/>
              <a:t>What strikes you as the most distinctive difference among the distributions of exam scores in class K ?</a:t>
            </a:r>
          </a:p>
        </p:txBody>
      </p:sp>
      <p:sp>
        <p:nvSpPr>
          <p:cNvPr id="61447" name="AutoShape 7"/>
          <p:cNvSpPr>
            <a:spLocks noChangeArrowheads="1"/>
          </p:cNvSpPr>
          <p:nvPr/>
        </p:nvSpPr>
        <p:spPr bwMode="auto">
          <a:xfrm>
            <a:off x="2133600" y="5113338"/>
            <a:ext cx="4572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AutoShape 8"/>
          <p:cNvSpPr>
            <a:spLocks noChangeArrowheads="1"/>
          </p:cNvSpPr>
          <p:nvPr/>
        </p:nvSpPr>
        <p:spPr bwMode="auto">
          <a:xfrm>
            <a:off x="6508750" y="5113338"/>
            <a:ext cx="4572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7" grpId="0" animBg="1"/>
      <p:bldP spid="6144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4. Unusual occurrences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 b="1" u="sng">
                <a:solidFill>
                  <a:schemeClr val="accent2"/>
                </a:solidFill>
              </a:rPr>
              <a:t>outliers</a:t>
            </a:r>
            <a:r>
              <a:rPr lang="en-US" sz="4800"/>
              <a:t> - value that lies away from the rest of the data</a:t>
            </a:r>
          </a:p>
          <a:p>
            <a:r>
              <a:rPr lang="en-US" sz="4800"/>
              <a:t>gaps</a:t>
            </a:r>
          </a:p>
          <a:p>
            <a:r>
              <a:rPr lang="en-US" sz="4800"/>
              <a:t>clusters</a:t>
            </a:r>
          </a:p>
          <a:p>
            <a:r>
              <a:rPr lang="en-US" sz="4800"/>
              <a:t>anything else unusual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bldLvl="2" autoUpdateAnimBg="0" advAuto="100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5. In context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You must write your answer in reference to the </a:t>
            </a:r>
            <a:r>
              <a:rPr lang="en-US" sz="4800" b="1">
                <a:solidFill>
                  <a:schemeClr val="accent2"/>
                </a:solidFill>
              </a:rPr>
              <a:t>specifics</a:t>
            </a:r>
            <a:r>
              <a:rPr lang="en-US" sz="4800"/>
              <a:t> in the problem, using correct </a:t>
            </a:r>
            <a:r>
              <a:rPr lang="en-US" sz="4800" b="1">
                <a:solidFill>
                  <a:schemeClr val="accent2"/>
                </a:solidFill>
              </a:rPr>
              <a:t>statistical vocabulary</a:t>
            </a:r>
            <a:r>
              <a:rPr lang="en-US" sz="4800"/>
              <a:t> and using </a:t>
            </a:r>
            <a:r>
              <a:rPr lang="en-US" sz="4800" b="1">
                <a:solidFill>
                  <a:schemeClr val="accent2"/>
                </a:solidFill>
              </a:rPr>
              <a:t>complete sentences</a:t>
            </a:r>
            <a:r>
              <a:rPr lang="en-US" sz="480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7000"/>
              <a:t>Population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4000"/>
              <a:t>The entire  collection of individuals or objects about which information is desired</a:t>
            </a:r>
          </a:p>
          <a:p>
            <a:r>
              <a:rPr lang="en-US" sz="4000"/>
              <a:t>A census is performed to gather about the entire population</a:t>
            </a:r>
          </a:p>
          <a:p>
            <a:pPr>
              <a:buFont typeface="Monotype Sorts" pitchFamily="2" charset="2"/>
              <a:buNone/>
            </a:pPr>
            <a:endParaRPr lang="en-US" sz="4000"/>
          </a:p>
        </p:txBody>
      </p:sp>
      <p:pic>
        <p:nvPicPr>
          <p:cNvPr id="52228" name="Picture 4" descr="MCj007870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57200"/>
            <a:ext cx="1682750" cy="157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1524000" y="3962400"/>
            <a:ext cx="6858000" cy="2209800"/>
          </a:xfrm>
          <a:prstGeom prst="wedgeRoundRectCallout">
            <a:avLst>
              <a:gd name="adj1" fmla="val 11042"/>
              <a:gd name="adj2" fmla="val -6400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 b="1">
                <a:solidFill>
                  <a:srgbClr val="003399"/>
                </a:solidFill>
              </a:rPr>
              <a:t>What do you call it when you collect data about the entire population?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utoUpdateAnimBg="0"/>
      <p:bldP spid="52227" grpId="0" uiExpand="1" build="p" autoUpdateAnimBg="0" advAuto="1000"/>
      <p:bldP spid="5222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More graphs for numerical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Stemplots (stem &amp; leaf plots)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Used with univariate, numerical data</a:t>
            </a:r>
          </a:p>
          <a:p>
            <a:r>
              <a:rPr lang="en-US"/>
              <a:t>Must have </a:t>
            </a:r>
            <a:r>
              <a:rPr lang="en-US" b="1">
                <a:solidFill>
                  <a:schemeClr val="accent2"/>
                </a:solidFill>
              </a:rPr>
              <a:t>key</a:t>
            </a:r>
            <a:r>
              <a:rPr lang="en-US"/>
              <a:t> so that we know how to read numbers</a:t>
            </a:r>
          </a:p>
          <a:p>
            <a:r>
              <a:rPr lang="en-US"/>
              <a:t>Can </a:t>
            </a:r>
            <a:r>
              <a:rPr lang="en-US" b="1">
                <a:solidFill>
                  <a:schemeClr val="accent2"/>
                </a:solidFill>
              </a:rPr>
              <a:t>split stems</a:t>
            </a:r>
            <a:r>
              <a:rPr lang="en-US"/>
              <a:t> when you have long list of leaves</a:t>
            </a:r>
          </a:p>
          <a:p>
            <a:r>
              <a:rPr lang="en-US"/>
              <a:t>Can have a </a:t>
            </a:r>
            <a:r>
              <a:rPr lang="en-US" b="1">
                <a:solidFill>
                  <a:schemeClr val="accent2"/>
                </a:solidFill>
              </a:rPr>
              <a:t>comparative</a:t>
            </a:r>
            <a:r>
              <a:rPr lang="en-US"/>
              <a:t> stemplot with two groups</a:t>
            </a:r>
          </a:p>
          <a:p>
            <a:pPr>
              <a:buFont typeface="Monotype Sorts" pitchFamily="2" charset="2"/>
              <a:buNone/>
            </a:pPr>
            <a:endParaRPr lang="en-US"/>
          </a:p>
        </p:txBody>
      </p:sp>
      <p:sp>
        <p:nvSpPr>
          <p:cNvPr id="74756" name="AutoShape 4"/>
          <p:cNvSpPr>
            <a:spLocks noChangeArrowheads="1"/>
          </p:cNvSpPr>
          <p:nvPr/>
        </p:nvSpPr>
        <p:spPr bwMode="auto">
          <a:xfrm>
            <a:off x="1295400" y="2514600"/>
            <a:ext cx="6629400" cy="1371600"/>
          </a:xfrm>
          <a:prstGeom prst="wedgeRoundRectCallout">
            <a:avLst>
              <a:gd name="adj1" fmla="val -11852"/>
              <a:gd name="adj2" fmla="val -135532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500" b="1">
                <a:solidFill>
                  <a:srgbClr val="FFFF00"/>
                </a:solidFill>
              </a:rPr>
              <a:t>Would a stemplot be a good graph for the number of pieces of gun chewed per day by AP Stat students?  Why or why not?</a:t>
            </a:r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auto">
          <a:xfrm>
            <a:off x="1371600" y="3886200"/>
            <a:ext cx="6629400" cy="1371600"/>
          </a:xfrm>
          <a:prstGeom prst="wedgeRoundRectCallout">
            <a:avLst>
              <a:gd name="adj1" fmla="val -8861"/>
              <a:gd name="adj2" fmla="val -238773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500" b="1">
                <a:solidFill>
                  <a:srgbClr val="FFFF00"/>
                </a:solidFill>
              </a:rPr>
              <a:t>Would a stemplot be a good graph for the number of pairs of shoes owned by AP Stat students?  Why or why not?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uiExpand="1" build="p"/>
      <p:bldP spid="74756" grpId="0" animBg="1"/>
      <p:bldP spid="7475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295400" y="685800"/>
            <a:ext cx="72390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Example:</a:t>
            </a:r>
          </a:p>
          <a:p>
            <a:pPr>
              <a:spcBef>
                <a:spcPct val="50000"/>
              </a:spcBef>
            </a:pPr>
            <a:r>
              <a:rPr lang="en-US"/>
              <a:t>The following data are price per ounce for various brands of dandruff shampoo at a local grocery store.</a:t>
            </a:r>
          </a:p>
          <a:p>
            <a:pPr>
              <a:spcBef>
                <a:spcPct val="50000"/>
              </a:spcBef>
            </a:pPr>
            <a:r>
              <a:rPr lang="en-US"/>
              <a:t>0.32	0.21	0.29	0.54	0.17	0.28	0.36	0.23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Can you make a stemplot with this data?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371600" y="838200"/>
            <a:ext cx="70866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Example: Tobacco use in G-rated Movies</a:t>
            </a:r>
          </a:p>
          <a:p>
            <a:endParaRPr lang="en-US"/>
          </a:p>
          <a:p>
            <a:r>
              <a:rPr lang="en-US"/>
              <a:t>Total tobacco exposure time (in seconds) for Disney movies:</a:t>
            </a:r>
          </a:p>
          <a:p>
            <a:r>
              <a:rPr lang="en-US"/>
              <a:t>223	176	548	37	158	51	299	37 11	165	74	9	2	6	23	206 9</a:t>
            </a:r>
          </a:p>
          <a:p>
            <a:endParaRPr lang="en-US"/>
          </a:p>
          <a:p>
            <a:r>
              <a:rPr lang="en-US"/>
              <a:t>Total tobacco exposure time (in seconds) for other studios’ movies:</a:t>
            </a:r>
          </a:p>
          <a:p>
            <a:r>
              <a:rPr lang="en-US"/>
              <a:t>205	162	6	1	117	5	91	155 24	55	17</a:t>
            </a:r>
          </a:p>
          <a:p>
            <a:endParaRPr lang="en-US"/>
          </a:p>
          <a:p>
            <a:r>
              <a:rPr lang="en-US"/>
              <a:t>Make a comparative stemplot.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Histograms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772400" cy="4495800"/>
          </a:xfrm>
        </p:spPr>
        <p:txBody>
          <a:bodyPr/>
          <a:lstStyle/>
          <a:p>
            <a:r>
              <a:rPr lang="en-US" sz="2800"/>
              <a:t>Used with numerical data</a:t>
            </a:r>
          </a:p>
          <a:p>
            <a:r>
              <a:rPr lang="en-US" sz="2800"/>
              <a:t>Bars touch on histograms</a:t>
            </a:r>
          </a:p>
          <a:p>
            <a:r>
              <a:rPr lang="en-US" sz="2800"/>
              <a:t>Two types</a:t>
            </a:r>
          </a:p>
          <a:p>
            <a:pPr lvl="1"/>
            <a:r>
              <a:rPr lang="en-US" sz="2500" b="1">
                <a:solidFill>
                  <a:schemeClr val="accent2"/>
                </a:solidFill>
              </a:rPr>
              <a:t>Discrete</a:t>
            </a:r>
          </a:p>
          <a:p>
            <a:pPr lvl="2"/>
            <a:r>
              <a:rPr lang="en-US" sz="2500"/>
              <a:t>Bars are centered over discrete values</a:t>
            </a:r>
          </a:p>
          <a:p>
            <a:pPr lvl="1"/>
            <a:r>
              <a:rPr lang="en-US" sz="2500" b="1">
                <a:solidFill>
                  <a:schemeClr val="accent2"/>
                </a:solidFill>
              </a:rPr>
              <a:t>Continuous</a:t>
            </a:r>
          </a:p>
          <a:p>
            <a:pPr lvl="2"/>
            <a:r>
              <a:rPr lang="en-US" sz="2500"/>
              <a:t>Bars cover a class (interval) of values</a:t>
            </a:r>
          </a:p>
          <a:p>
            <a:r>
              <a:rPr lang="en-US" sz="2800"/>
              <a:t>For comparative histograms – use two separate graphs with the same scale on the horizontal axis</a:t>
            </a:r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1371600" y="2286000"/>
            <a:ext cx="6629400" cy="1371600"/>
          </a:xfrm>
          <a:prstGeom prst="wedgeRoundRectCallout">
            <a:avLst>
              <a:gd name="adj1" fmla="val -18968"/>
              <a:gd name="adj2" fmla="val 103356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500" b="1">
                <a:solidFill>
                  <a:srgbClr val="FFFF00"/>
                </a:solidFill>
              </a:rPr>
              <a:t>Would a histogram be a good graph for the fastest speed driven by AP Stat students?  Why or why not?</a:t>
            </a:r>
          </a:p>
        </p:txBody>
      </p:sp>
      <p:sp>
        <p:nvSpPr>
          <p:cNvPr id="75781" name="AutoShape 5"/>
          <p:cNvSpPr>
            <a:spLocks noChangeArrowheads="1"/>
          </p:cNvSpPr>
          <p:nvPr/>
        </p:nvSpPr>
        <p:spPr bwMode="auto">
          <a:xfrm>
            <a:off x="1295400" y="4953000"/>
            <a:ext cx="6629400" cy="1371600"/>
          </a:xfrm>
          <a:prstGeom prst="wedgeRoundRectCallout">
            <a:avLst>
              <a:gd name="adj1" fmla="val -33477"/>
              <a:gd name="adj2" fmla="val -143287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500" b="1">
                <a:solidFill>
                  <a:srgbClr val="FFFF00"/>
                </a:solidFill>
              </a:rPr>
              <a:t>Would a histogram be a good graph for the number of pieces of gun chewed per day by AP Stat students?  Why or why not?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nimBg="1"/>
      <p:bldP spid="7578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/>
              <a:t>Cumulative Relative Frequency Plot</a:t>
            </a:r>
            <a:br>
              <a:rPr lang="en-US" sz="4000"/>
            </a:br>
            <a:r>
              <a:rPr lang="en-US" sz="4000"/>
              <a:t>(Ogive)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. . . is used to answer questions about percentiles.  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chemeClr val="accent2"/>
                </a:solidFill>
              </a:rPr>
              <a:t>Percentiles</a:t>
            </a:r>
            <a:r>
              <a:rPr lang="en-US" sz="2800"/>
              <a:t> are the percent of individuals that are at or below a certain value.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chemeClr val="accent2"/>
                </a:solidFill>
              </a:rPr>
              <a:t>Quartiles</a:t>
            </a:r>
            <a:r>
              <a:rPr lang="en-US" sz="2800"/>
              <a:t> are located every 25% of the data.  The first quartile (Q1) is the 25th percentile, while the third quartile (Q3) is the 75th percentile.  </a:t>
            </a:r>
            <a:r>
              <a:rPr lang="en-US" sz="2800" b="1" i="1">
                <a:solidFill>
                  <a:srgbClr val="003399"/>
                </a:solidFill>
              </a:rPr>
              <a:t>What is the special name for Q2?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chemeClr val="accent2"/>
                </a:solidFill>
              </a:rPr>
              <a:t>Interquartile Range</a:t>
            </a:r>
            <a:r>
              <a:rPr lang="en-US" sz="2800"/>
              <a:t> (IQR) is the range of the middle half (50%) of the data.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i="1"/>
              <a:t>				</a:t>
            </a:r>
            <a:r>
              <a:rPr lang="en-US" sz="2800" b="1">
                <a:solidFill>
                  <a:srgbClr val="006600"/>
                </a:solidFill>
              </a:rPr>
              <a:t>IQR = Q3 – Q1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762000"/>
            <a:ext cx="7772400" cy="5181600"/>
          </a:xfrm>
        </p:spPr>
        <p:txBody>
          <a:bodyPr/>
          <a:lstStyle/>
          <a:p>
            <a:pPr marL="60325" indent="4763">
              <a:buFont typeface="Monotype Sorts" pitchFamily="2" charset="2"/>
              <a:buNone/>
            </a:pPr>
            <a:r>
              <a:rPr lang="en-US" sz="4000"/>
              <a:t>Suppose we wanted to know something about the GPAs of high school graduates in the nation this year.</a:t>
            </a:r>
          </a:p>
          <a:p>
            <a:pPr marL="60325" indent="4763">
              <a:buFont typeface="Monotype Sorts" pitchFamily="2" charset="2"/>
              <a:buNone/>
            </a:pPr>
            <a:endParaRPr lang="en-US" sz="4000"/>
          </a:p>
          <a:p>
            <a:pPr marL="60325" indent="4763">
              <a:buFont typeface="Monotype Sorts" pitchFamily="2" charset="2"/>
              <a:buNone/>
            </a:pPr>
            <a:r>
              <a:rPr lang="en-US" sz="4000"/>
              <a:t>We could collect data from all high schools in the nation.</a:t>
            </a:r>
          </a:p>
        </p:txBody>
      </p:sp>
      <p:sp>
        <p:nvSpPr>
          <p:cNvPr id="81923" name="AutoShape 3"/>
          <p:cNvSpPr>
            <a:spLocks noChangeArrowheads="1"/>
          </p:cNvSpPr>
          <p:nvPr/>
        </p:nvSpPr>
        <p:spPr bwMode="auto">
          <a:xfrm>
            <a:off x="1828800" y="1371600"/>
            <a:ext cx="5867400" cy="1600200"/>
          </a:xfrm>
          <a:prstGeom prst="wedgeRoundRectCallout">
            <a:avLst>
              <a:gd name="adj1" fmla="val 16153"/>
              <a:gd name="adj2" fmla="val 9256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 b="1">
                <a:solidFill>
                  <a:srgbClr val="003399"/>
                </a:solidFill>
              </a:rPr>
              <a:t>Why might we not want to use a census here?</a:t>
            </a:r>
          </a:p>
        </p:txBody>
      </p:sp>
      <p:sp>
        <p:nvSpPr>
          <p:cNvPr id="81924" name="AutoShape 4"/>
          <p:cNvSpPr>
            <a:spLocks noChangeArrowheads="1"/>
          </p:cNvSpPr>
          <p:nvPr/>
        </p:nvSpPr>
        <p:spPr bwMode="auto">
          <a:xfrm>
            <a:off x="1219200" y="4953000"/>
            <a:ext cx="6629400" cy="1600200"/>
          </a:xfrm>
          <a:prstGeom prst="wedgeRoundRectCallout">
            <a:avLst>
              <a:gd name="adj1" fmla="val 35491"/>
              <a:gd name="adj2" fmla="val -8908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 b="1">
                <a:solidFill>
                  <a:srgbClr val="003399"/>
                </a:solidFill>
              </a:rPr>
              <a:t>If we didn’t perform a census, what would we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nimBg="1"/>
      <p:bldP spid="819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7000"/>
              <a:t>Sample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4000"/>
              <a:t>A subset of the population, selected for study in some prescribed manner</a:t>
            </a:r>
          </a:p>
        </p:txBody>
      </p:sp>
      <p:pic>
        <p:nvPicPr>
          <p:cNvPr id="53252" name="Picture 4" descr="MCj007870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57200"/>
            <a:ext cx="1682750" cy="157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872288" y="568325"/>
            <a:ext cx="381000" cy="1295400"/>
          </a:xfrm>
          <a:custGeom>
            <a:avLst/>
            <a:gdLst>
              <a:gd name="G0" fmla="+- 1980 0 0"/>
              <a:gd name="G1" fmla="+- 21600 0 1980"/>
              <a:gd name="G2" fmla="+- 21600 0 198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80" y="10800"/>
                </a:moveTo>
                <a:cubicBezTo>
                  <a:pt x="1980" y="15671"/>
                  <a:pt x="5929" y="19620"/>
                  <a:pt x="10800" y="19620"/>
                </a:cubicBezTo>
                <a:cubicBezTo>
                  <a:pt x="15671" y="19620"/>
                  <a:pt x="19620" y="15671"/>
                  <a:pt x="19620" y="10800"/>
                </a:cubicBezTo>
                <a:cubicBezTo>
                  <a:pt x="19620" y="5929"/>
                  <a:pt x="15671" y="1980"/>
                  <a:pt x="10800" y="1980"/>
                </a:cubicBezTo>
                <a:cubicBezTo>
                  <a:pt x="5929" y="1980"/>
                  <a:pt x="1980" y="5929"/>
                  <a:pt x="198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7813675" y="185738"/>
            <a:ext cx="623888" cy="1947862"/>
          </a:xfrm>
          <a:custGeom>
            <a:avLst/>
            <a:gdLst>
              <a:gd name="G0" fmla="+- 1980 0 0"/>
              <a:gd name="G1" fmla="+- 21600 0 1980"/>
              <a:gd name="G2" fmla="+- 21600 0 198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80" y="10800"/>
                </a:moveTo>
                <a:cubicBezTo>
                  <a:pt x="1980" y="15671"/>
                  <a:pt x="5929" y="19620"/>
                  <a:pt x="10800" y="19620"/>
                </a:cubicBezTo>
                <a:cubicBezTo>
                  <a:pt x="15671" y="19620"/>
                  <a:pt x="19620" y="15671"/>
                  <a:pt x="19620" y="10800"/>
                </a:cubicBezTo>
                <a:cubicBezTo>
                  <a:pt x="19620" y="5929"/>
                  <a:pt x="15671" y="1980"/>
                  <a:pt x="10800" y="1980"/>
                </a:cubicBezTo>
                <a:cubicBezTo>
                  <a:pt x="5929" y="1980"/>
                  <a:pt x="1980" y="5929"/>
                  <a:pt x="198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AutoShape 7"/>
          <p:cNvSpPr>
            <a:spLocks noChangeArrowheads="1"/>
          </p:cNvSpPr>
          <p:nvPr/>
        </p:nvSpPr>
        <p:spPr bwMode="auto">
          <a:xfrm>
            <a:off x="6565900" y="887413"/>
            <a:ext cx="180975" cy="733425"/>
          </a:xfrm>
          <a:custGeom>
            <a:avLst/>
            <a:gdLst>
              <a:gd name="G0" fmla="+- 1980 0 0"/>
              <a:gd name="G1" fmla="+- 21600 0 1980"/>
              <a:gd name="G2" fmla="+- 21600 0 198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80" y="10800"/>
                </a:moveTo>
                <a:cubicBezTo>
                  <a:pt x="1980" y="15671"/>
                  <a:pt x="5929" y="19620"/>
                  <a:pt x="10800" y="19620"/>
                </a:cubicBezTo>
                <a:cubicBezTo>
                  <a:pt x="15671" y="19620"/>
                  <a:pt x="19620" y="15671"/>
                  <a:pt x="19620" y="10800"/>
                </a:cubicBezTo>
                <a:cubicBezTo>
                  <a:pt x="19620" y="5929"/>
                  <a:pt x="15671" y="1980"/>
                  <a:pt x="10800" y="1980"/>
                </a:cubicBezTo>
                <a:cubicBezTo>
                  <a:pt x="5929" y="1980"/>
                  <a:pt x="1980" y="5929"/>
                  <a:pt x="198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1219200" y="4114800"/>
            <a:ext cx="7315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</a:pPr>
            <a:r>
              <a:rPr kumimoji="1" lang="en-US"/>
              <a:t>What would a sample of all high school graduates across the nation look like?</a:t>
            </a: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1828800" y="4876800"/>
            <a:ext cx="6553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</a:pPr>
            <a:r>
              <a:rPr kumimoji="1" lang="en-US">
                <a:solidFill>
                  <a:schemeClr val="accent2"/>
                </a:solidFill>
              </a:rPr>
              <a:t>A list created by randomly selecting the GPAs of all high school graduates from each state.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3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utoUpdateAnimBg="0"/>
      <p:bldP spid="53251" grpId="0" build="p" autoUpdateAnimBg="0" advAuto="1000"/>
      <p:bldP spid="53253" grpId="0" animBg="1"/>
      <p:bldP spid="53254" grpId="0" animBg="1"/>
      <p:bldP spid="53255" grpId="0" animBg="1"/>
      <p:bldP spid="53256" grpId="0" build="p" autoUpdateAnimBg="0" advAuto="1000"/>
      <p:bldP spid="53257" grpId="0" build="p" autoUpdateAnimBg="0" advAuto="1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762000"/>
            <a:ext cx="7772400" cy="5181600"/>
          </a:xfrm>
        </p:spPr>
        <p:txBody>
          <a:bodyPr/>
          <a:lstStyle/>
          <a:p>
            <a:pPr marL="60325" indent="4763">
              <a:buFont typeface="Monotype Sorts" pitchFamily="2" charset="2"/>
              <a:buNone/>
            </a:pPr>
            <a:r>
              <a:rPr lang="en-US" sz="4000"/>
              <a:t>Suppose we wanted to know something about the GPAs of high school graduates in the nation this year.</a:t>
            </a:r>
          </a:p>
          <a:p>
            <a:pPr marL="60325" indent="4763">
              <a:buFont typeface="Monotype Sorts" pitchFamily="2" charset="2"/>
              <a:buNone/>
            </a:pPr>
            <a:endParaRPr lang="en-US" sz="4000"/>
          </a:p>
          <a:p>
            <a:pPr marL="60325" indent="4763">
              <a:buFont typeface="Monotype Sorts" pitchFamily="2" charset="2"/>
              <a:buNone/>
            </a:pPr>
            <a:r>
              <a:rPr lang="en-US" sz="4000"/>
              <a:t>We could collect data from a sample of high schools in the nation.</a:t>
            </a:r>
          </a:p>
        </p:txBody>
      </p:sp>
      <p:sp>
        <p:nvSpPr>
          <p:cNvPr id="82947" name="AutoShape 3"/>
          <p:cNvSpPr>
            <a:spLocks noChangeArrowheads="1"/>
          </p:cNvSpPr>
          <p:nvPr/>
        </p:nvSpPr>
        <p:spPr bwMode="auto">
          <a:xfrm>
            <a:off x="762000" y="762000"/>
            <a:ext cx="7772400" cy="1752600"/>
          </a:xfrm>
          <a:prstGeom prst="wedgeRoundRectCallout">
            <a:avLst>
              <a:gd name="adj1" fmla="val 15338"/>
              <a:gd name="adj2" fmla="val 9755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 b="1">
                <a:solidFill>
                  <a:srgbClr val="003399"/>
                </a:solidFill>
              </a:rPr>
              <a:t>Once we have collected the data, what would we do with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7000"/>
              <a:t>Descriptive statistics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4000"/>
              <a:t>the methods of organizing &amp; summarizing data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828800" y="4267200"/>
            <a:ext cx="320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Tx/>
              <a:buChar char="•"/>
            </a:pPr>
            <a:r>
              <a:rPr kumimoji="1" lang="en-US">
                <a:solidFill>
                  <a:schemeClr val="accent2"/>
                </a:solidFill>
              </a:rPr>
              <a:t> Create a graph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143000" y="3429000"/>
            <a:ext cx="7543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</a:pPr>
            <a:r>
              <a:rPr kumimoji="1" lang="en-US"/>
              <a:t>If the sample of high school GPAs contained 10,000 numbers, how could the data be described or summarized?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1828800" y="4648200"/>
            <a:ext cx="4724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Tx/>
              <a:buChar char="•"/>
            </a:pPr>
            <a:r>
              <a:rPr kumimoji="1" lang="en-US">
                <a:solidFill>
                  <a:schemeClr val="accent2"/>
                </a:solidFill>
              </a:rPr>
              <a:t> State the range of GPAs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1828800" y="5029200"/>
            <a:ext cx="4724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Tx/>
              <a:buChar char="•"/>
            </a:pPr>
            <a:r>
              <a:rPr kumimoji="1" lang="en-US">
                <a:solidFill>
                  <a:schemeClr val="accent2"/>
                </a:solidFill>
              </a:rPr>
              <a:t> Calculate the average GPA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build="p" autoUpdateAnimBg="0" advAuto="1000"/>
      <p:bldP spid="41989" grpId="0" build="p" autoUpdateAnimBg="0" advAuto="1000"/>
      <p:bldP spid="41990" grpId="0" build="p" autoUpdateAnimBg="0" advAuto="1000"/>
      <p:bldP spid="41991" grpId="0" build="p" autoUpdateAnimBg="0" advAuto="1000"/>
      <p:bldP spid="41992" grpId="0" build="p" autoUpdateAnimBg="0" advAuto="1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762000"/>
            <a:ext cx="7772400" cy="5181600"/>
          </a:xfrm>
        </p:spPr>
        <p:txBody>
          <a:bodyPr/>
          <a:lstStyle/>
          <a:p>
            <a:pPr marL="60325" indent="4763">
              <a:buFont typeface="Monotype Sorts" pitchFamily="2" charset="2"/>
              <a:buNone/>
            </a:pPr>
            <a:r>
              <a:rPr lang="en-US" sz="4000"/>
              <a:t>Suppose we wanted to know something about the GPAs of high school graduates in the nation this year.</a:t>
            </a:r>
          </a:p>
          <a:p>
            <a:pPr marL="60325" indent="4763">
              <a:buFont typeface="Monotype Sorts" pitchFamily="2" charset="2"/>
              <a:buNone/>
            </a:pPr>
            <a:endParaRPr lang="en-US" sz="4000"/>
          </a:p>
          <a:p>
            <a:pPr marL="60325" indent="4763">
              <a:buFont typeface="Monotype Sorts" pitchFamily="2" charset="2"/>
              <a:buNone/>
            </a:pPr>
            <a:r>
              <a:rPr lang="en-US" sz="4000"/>
              <a:t>We could collect data from a sample of high schools in the nation.</a:t>
            </a:r>
          </a:p>
          <a:p>
            <a:pPr marL="60325" indent="4763">
              <a:buFont typeface="Monotype Sorts" pitchFamily="2" charset="2"/>
              <a:buNone/>
            </a:pPr>
            <a:endParaRPr lang="en-US" sz="4000"/>
          </a:p>
        </p:txBody>
      </p:sp>
      <p:sp>
        <p:nvSpPr>
          <p:cNvPr id="86019" name="AutoShape 3"/>
          <p:cNvSpPr>
            <a:spLocks noChangeArrowheads="1"/>
          </p:cNvSpPr>
          <p:nvPr/>
        </p:nvSpPr>
        <p:spPr bwMode="auto">
          <a:xfrm>
            <a:off x="838200" y="4648200"/>
            <a:ext cx="7772400" cy="1752600"/>
          </a:xfrm>
          <a:prstGeom prst="wedgeRoundRectCallout">
            <a:avLst>
              <a:gd name="adj1" fmla="val 12417"/>
              <a:gd name="adj2" fmla="val -17019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 b="1">
                <a:solidFill>
                  <a:srgbClr val="003399"/>
                </a:solidFill>
              </a:rPr>
              <a:t>Could we use the data from this sample to answer our question?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animBg="1"/>
    </p:bldLst>
  </p:timing>
</p:sld>
</file>

<file path=ppt/theme/theme1.xml><?xml version="1.0" encoding="utf-8"?>
<a:theme xmlns:a="http://schemas.openxmlformats.org/drawingml/2006/main" name="Notebook.pot">
  <a:themeElements>
    <a:clrScheme name="Notebook.pot 5">
      <a:dk1>
        <a:srgbClr val="402000"/>
      </a:dk1>
      <a:lt1>
        <a:srgbClr val="FBFAE2"/>
      </a:lt1>
      <a:dk2>
        <a:srgbClr val="000000"/>
      </a:dk2>
      <a:lt2>
        <a:srgbClr val="FFFFE1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Notebook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.pot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.pot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.pot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.pot 5">
        <a:dk1>
          <a:srgbClr val="402000"/>
        </a:dk1>
        <a:lt1>
          <a:srgbClr val="FBFAE2"/>
        </a:lt1>
        <a:dk2>
          <a:srgbClr val="000000"/>
        </a:dk2>
        <a:lt2>
          <a:srgbClr val="FFFFE1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1595</TotalTime>
  <Words>1507</Words>
  <Application>Microsoft Office PowerPoint</Application>
  <PresentationFormat>On-screen Show (4:3)</PresentationFormat>
  <Paragraphs>180</Paragraphs>
  <Slides>45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Monotype Sorts</vt:lpstr>
      <vt:lpstr>Times New Roman</vt:lpstr>
      <vt:lpstr>Notebook.pot</vt:lpstr>
      <vt:lpstr>Bitmap Image</vt:lpstr>
      <vt:lpstr>Chapter 1 &amp; 2  The Role of Statistics &amp; Graphical Methods for Describing Data</vt:lpstr>
      <vt:lpstr>Statistics</vt:lpstr>
      <vt:lpstr>PowerPoint Presentation</vt:lpstr>
      <vt:lpstr>Population</vt:lpstr>
      <vt:lpstr>PowerPoint Presentation</vt:lpstr>
      <vt:lpstr>Sample</vt:lpstr>
      <vt:lpstr>PowerPoint Presentation</vt:lpstr>
      <vt:lpstr>Descriptive statistics</vt:lpstr>
      <vt:lpstr>PowerPoint Presentation</vt:lpstr>
      <vt:lpstr>Inferential statistics</vt:lpstr>
      <vt:lpstr>Variable </vt:lpstr>
      <vt:lpstr>Data</vt:lpstr>
      <vt:lpstr>PowerPoint Presentation</vt:lpstr>
      <vt:lpstr>PowerPoint Presentation</vt:lpstr>
      <vt:lpstr>Types of variables</vt:lpstr>
      <vt:lpstr>Categorical variables</vt:lpstr>
      <vt:lpstr>Numerical variables</vt:lpstr>
      <vt:lpstr>Discrete (numerical)</vt:lpstr>
      <vt:lpstr>Continuous (numerical)</vt:lpstr>
      <vt:lpstr>Classification by the number of variables</vt:lpstr>
      <vt:lpstr>Identify the following variables:</vt:lpstr>
      <vt:lpstr>Graphs for numerical data</vt:lpstr>
      <vt:lpstr>Dotplot</vt:lpstr>
      <vt:lpstr>PowerPoint Presentation</vt:lpstr>
      <vt:lpstr>Types (shapes) of Distributions</vt:lpstr>
      <vt:lpstr>Symmetrical</vt:lpstr>
      <vt:lpstr>Uniform</vt:lpstr>
      <vt:lpstr>Skewed (left or right)</vt:lpstr>
      <vt:lpstr>Bimodal (multi-modal)</vt:lpstr>
      <vt:lpstr>How to describe a numerical, univariate graph</vt:lpstr>
      <vt:lpstr>What strikes you as the most distinctive difference among the distributions of exam scores in classes A, B, &amp; C ?</vt:lpstr>
      <vt:lpstr>1. Center</vt:lpstr>
      <vt:lpstr>What strikes you as the most distinctive difference among the distributions of scores in classes D, E, &amp; F? </vt:lpstr>
      <vt:lpstr>2. Spread</vt:lpstr>
      <vt:lpstr>What strikes you as the most distinctive difference among the distributions of exam scores in classes G, H, &amp; I ?</vt:lpstr>
      <vt:lpstr>3. Shape</vt:lpstr>
      <vt:lpstr>What strikes you as the most distinctive difference among the distributions of exam scores in class K ?</vt:lpstr>
      <vt:lpstr>4. Unusual occurrences</vt:lpstr>
      <vt:lpstr>5. In context</vt:lpstr>
      <vt:lpstr>More graphs for numerical data</vt:lpstr>
      <vt:lpstr>Stemplots (stem &amp; leaf plots)</vt:lpstr>
      <vt:lpstr>PowerPoint Presentation</vt:lpstr>
      <vt:lpstr>PowerPoint Presentation</vt:lpstr>
      <vt:lpstr>Histograms</vt:lpstr>
      <vt:lpstr>Cumulative Relative Frequency Plot (Ogive)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Distributions</dc:title>
  <dc:creator>Doug Fritz</dc:creator>
  <cp:lastModifiedBy>Combs, Diane M</cp:lastModifiedBy>
  <cp:revision>25</cp:revision>
  <dcterms:created xsi:type="dcterms:W3CDTF">2001-07-18T20:51:58Z</dcterms:created>
  <dcterms:modified xsi:type="dcterms:W3CDTF">2016-10-08T23:21:44Z</dcterms:modified>
</cp:coreProperties>
</file>