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81" r:id="rId2"/>
    <p:sldId id="275" r:id="rId3"/>
    <p:sldId id="276" r:id="rId4"/>
    <p:sldId id="277" r:id="rId5"/>
    <p:sldId id="278" r:id="rId6"/>
    <p:sldId id="310" r:id="rId7"/>
    <p:sldId id="309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94" r:id="rId16"/>
    <p:sldId id="295" r:id="rId17"/>
    <p:sldId id="293" r:id="rId18"/>
    <p:sldId id="297" r:id="rId19"/>
    <p:sldId id="296" r:id="rId20"/>
    <p:sldId id="256" r:id="rId21"/>
    <p:sldId id="257" r:id="rId22"/>
    <p:sldId id="258" r:id="rId23"/>
    <p:sldId id="259" r:id="rId24"/>
    <p:sldId id="260" r:id="rId25"/>
    <p:sldId id="262" r:id="rId26"/>
    <p:sldId id="311" r:id="rId27"/>
    <p:sldId id="287" r:id="rId28"/>
    <p:sldId id="261" r:id="rId29"/>
    <p:sldId id="291" r:id="rId30"/>
    <p:sldId id="263" r:id="rId31"/>
    <p:sldId id="289" r:id="rId32"/>
    <p:sldId id="312" r:id="rId33"/>
    <p:sldId id="264" r:id="rId34"/>
    <p:sldId id="290" r:id="rId35"/>
    <p:sldId id="265" r:id="rId36"/>
    <p:sldId id="282" r:id="rId37"/>
    <p:sldId id="299" r:id="rId38"/>
    <p:sldId id="300" r:id="rId39"/>
    <p:sldId id="313" r:id="rId40"/>
    <p:sldId id="301" r:id="rId41"/>
    <p:sldId id="304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FF00"/>
    <a:srgbClr val="D55353"/>
    <a:srgbClr val="FFCC00"/>
    <a:srgbClr val="006600"/>
    <a:srgbClr val="E3C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153E03-980B-4582-8639-AED7C8C80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96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52194C-D022-4D8B-B905-ED368E6B2B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120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B9D04F-2133-4A66-B7B6-DF42CA564202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Center &amp; spread</a:t>
            </a:r>
          </a:p>
        </p:txBody>
      </p:sp>
    </p:spTree>
    <p:extLst>
      <p:ext uri="{BB962C8B-B14F-4D97-AF65-F5344CB8AC3E}">
        <p14:creationId xmlns:p14="http://schemas.microsoft.com/office/powerpoint/2010/main" val="3267081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505838-336A-4ACD-9493-9BEFEBCB3316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Do after Features of Distributions Activity</a:t>
            </a:r>
          </a:p>
        </p:txBody>
      </p:sp>
    </p:spTree>
    <p:extLst>
      <p:ext uri="{BB962C8B-B14F-4D97-AF65-F5344CB8AC3E}">
        <p14:creationId xmlns:p14="http://schemas.microsoft.com/office/powerpoint/2010/main" val="1337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049F12F6-4726-4C3A-8776-68C207B61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33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F458A-0AE9-4D4A-AC72-2F4FA807C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15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FBB2-3B7D-4CA4-960C-C10377F26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121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828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3962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E7B29-5C6D-4D6E-BB66-B211AE887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042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D82D-3B7C-42A4-862C-C37276837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69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3C278-79CF-44AE-9CDD-FBAFA7EEF4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95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044A6-FA73-4C47-99B2-81778F63D3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10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0098A-57B9-4CA3-8398-C20C76CFC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6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E8F6-E255-4A8A-9AAD-5EFEE1557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93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AF4F3-4C51-42D3-989A-CF9EEFEC6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80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44C3B-A739-4E87-8B43-307FAC74E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40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BF395-A282-4F3E-8C0C-091FADF73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74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1E0A9-ADB7-4011-BFDF-DF2F6A7F71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80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pic>
          <p:nvPicPr>
            <p:cNvPr id="1033" name="Picture 4" descr="minispir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F9DD9B3-DC91-44AB-B4FD-4FB83779F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crunch.com/grabimage.php?image_id=251827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crunch.com/grabimage.php?image_id=251831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statcrunch.com/grabimage.php?image_id=251833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http://www.statcrunch.com/grabimage.php?image_id=251833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statcrunch.com/grabimage.php?image_id=2518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statcrunch.com/grabimage.php?image_id=251834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statcrunch.com/grabimage.php?image_id=251835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http://www.statcrunch.com/grabimage.php?image_id=251835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143000"/>
            <a:ext cx="7772400" cy="4800600"/>
          </a:xfrm>
        </p:spPr>
        <p:txBody>
          <a:bodyPr/>
          <a:lstStyle/>
          <a:p>
            <a:r>
              <a:rPr lang="en-US" altLang="en-US" b="1" smtClean="0"/>
              <a:t>Graphical Methods for Describing Data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Numerical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 smtClean="0"/>
              <a:t>or quantitative </a:t>
            </a:r>
          </a:p>
          <a:p>
            <a:r>
              <a:rPr lang="en-US" altLang="en-US" sz="4400" smtClean="0"/>
              <a:t>observations or measurements take on numerical values</a:t>
            </a:r>
          </a:p>
          <a:p>
            <a:r>
              <a:rPr lang="en-US" altLang="en-US" sz="4400" smtClean="0"/>
              <a:t>makes sense to average these values</a:t>
            </a:r>
          </a:p>
          <a:p>
            <a:r>
              <a:rPr lang="en-US" altLang="en-US" sz="4400" smtClean="0"/>
              <a:t>two types - </a:t>
            </a:r>
            <a:r>
              <a:rPr lang="en-US" altLang="en-US" sz="4000" smtClean="0"/>
              <a:t>discrete &amp; continuous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bldLvl="2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Discrete </a:t>
            </a:r>
            <a:r>
              <a:rPr lang="en-US" altLang="en-US" sz="5000" smtClean="0"/>
              <a:t>(numerical)</a:t>
            </a:r>
            <a:endParaRPr lang="en-US" altLang="en-US" sz="6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listable set of values</a:t>
            </a:r>
          </a:p>
          <a:p>
            <a:r>
              <a:rPr lang="en-US" altLang="en-US" sz="4800" smtClean="0"/>
              <a:t>usually </a:t>
            </a:r>
            <a:r>
              <a:rPr lang="en-US" altLang="en-US" sz="4800" b="1" smtClean="0">
                <a:solidFill>
                  <a:schemeClr val="accent2"/>
                </a:solidFill>
              </a:rPr>
              <a:t>counts</a:t>
            </a:r>
            <a:r>
              <a:rPr lang="en-US" altLang="en-US" sz="4800" smtClean="0"/>
              <a:t> of items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133600" y="5486400"/>
          <a:ext cx="37338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Bitmap Image" r:id="rId3" imgW="1419048" imgH="285866" progId="Paint.Picture">
                  <p:embed/>
                </p:oleObj>
              </mc:Choice>
              <mc:Fallback>
                <p:oleObj name="Bitmap Image" r:id="rId3" imgW="1419048" imgH="285866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486400"/>
                        <a:ext cx="37338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590800" y="5656263"/>
            <a:ext cx="381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581400" y="5656263"/>
            <a:ext cx="381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4724400" y="5656263"/>
            <a:ext cx="381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 advAuto="1000"/>
      <p:bldP spid="28678" grpId="0" animBg="1"/>
      <p:bldP spid="28679" grpId="0" animBg="1"/>
      <p:bldP spid="286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Continuous </a:t>
            </a:r>
            <a:r>
              <a:rPr lang="en-US" altLang="en-US" sz="5000" smtClean="0"/>
              <a:t>(numerical)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data can take on any values in the domain of the variable</a:t>
            </a:r>
          </a:p>
          <a:p>
            <a:r>
              <a:rPr lang="en-US" altLang="en-US" sz="4800" smtClean="0"/>
              <a:t>usually </a:t>
            </a:r>
            <a:r>
              <a:rPr lang="en-US" altLang="en-US" sz="4800" smtClean="0">
                <a:solidFill>
                  <a:schemeClr val="accent2"/>
                </a:solidFill>
              </a:rPr>
              <a:t>measurements </a:t>
            </a:r>
            <a:r>
              <a:rPr lang="en-US" altLang="en-US" sz="4800" smtClean="0"/>
              <a:t>of something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286000" y="5105400"/>
          <a:ext cx="46482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Bitmap Image" r:id="rId3" imgW="1724266" imgH="314286" progId="Paint.Picture">
                  <p:embed/>
                </p:oleObj>
              </mc:Choice>
              <mc:Fallback>
                <p:oleObj name="Bitmap Image" r:id="rId3" imgW="1724266" imgH="31428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46482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048000" y="5562600"/>
            <a:ext cx="2667000" cy="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 advAuto="1000"/>
      <p:bldP spid="307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900" b="1" smtClean="0"/>
              <a:t>Classification by the number of variables</a:t>
            </a:r>
            <a:endParaRPr lang="en-US" altLang="en-US" sz="49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Univariate - </a:t>
            </a:r>
            <a:r>
              <a:rPr lang="en-US" altLang="en-US" sz="3600" smtClean="0"/>
              <a:t>data that describes a single characteristic of the population</a:t>
            </a:r>
            <a:endParaRPr lang="en-US" altLang="en-US" sz="4800" smtClean="0"/>
          </a:p>
          <a:p>
            <a:r>
              <a:rPr lang="en-US" altLang="en-US" sz="4800" smtClean="0"/>
              <a:t>Bivariate - </a:t>
            </a:r>
            <a:r>
              <a:rPr lang="en-US" altLang="en-US" sz="3600" smtClean="0"/>
              <a:t>data that describes two characteristics of the population</a:t>
            </a:r>
            <a:endParaRPr lang="en-US" altLang="en-US" sz="4800" smtClean="0"/>
          </a:p>
          <a:p>
            <a:r>
              <a:rPr lang="en-US" altLang="en-US" sz="4800" smtClean="0"/>
              <a:t>Multivariate - </a:t>
            </a:r>
            <a:r>
              <a:rPr lang="en-US" altLang="en-US" sz="3600" smtClean="0"/>
              <a:t>data that describes more than two characteristics (beyond the scope of this course</a:t>
            </a:r>
            <a:endParaRPr lang="en-US" alt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bldLvl="2" autoUpdateAnimBg="0" advAuto="2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Identify the following variables: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24000"/>
            <a:ext cx="7315200" cy="4724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en-US" sz="2600" smtClean="0"/>
              <a:t>the appraised value of homes in Plano 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endParaRPr lang="en-US" altLang="en-US" sz="2600" smtClean="0"/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en-US" sz="2600" smtClean="0"/>
              <a:t>the color of cars in the teacher’s lot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endParaRPr lang="en-US" altLang="en-US" sz="2600" smtClean="0"/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en-US" sz="2600" smtClean="0"/>
              <a:t>the number of calculators owned by students at your school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endParaRPr lang="en-US" altLang="en-US" sz="2600" smtClean="0"/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en-US" sz="2600" smtClean="0"/>
              <a:t>the zip code of an individual 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endParaRPr lang="en-US" altLang="en-US" sz="2600" smtClean="0"/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en-US" sz="2600" smtClean="0"/>
              <a:t>the amount of time it takes students to drive to school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743200" y="1828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400" b="1">
                <a:solidFill>
                  <a:schemeClr val="accent2"/>
                </a:solidFill>
              </a:rPr>
              <a:t>Discrete numerical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876800" y="3886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400" b="1">
                <a:solidFill>
                  <a:schemeClr val="accent2"/>
                </a:solidFill>
              </a:rPr>
              <a:t>Discrete numerical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800600" y="5791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400" b="1">
                <a:solidFill>
                  <a:schemeClr val="accent2"/>
                </a:solidFill>
              </a:rPr>
              <a:t>Continuous numerical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00400" y="2819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400" b="1">
                <a:solidFill>
                  <a:schemeClr val="accent2"/>
                </a:solidFill>
              </a:rPr>
              <a:t>Categorical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257800" y="4876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400" b="1">
                <a:solidFill>
                  <a:schemeClr val="accent2"/>
                </a:solidFill>
              </a:rPr>
              <a:t>Categorical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/>
      <p:bldP spid="38917" grpId="0"/>
      <p:bldP spid="38918" grpId="0"/>
      <p:bldP spid="38919" grpId="0"/>
      <p:bldP spid="38920" grpId="0"/>
      <p:bldP spid="389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000" b="1" smtClean="0"/>
              <a:t>Graphs for categorical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Pie (Circle) graph	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828800"/>
            <a:ext cx="7239000" cy="4114800"/>
          </a:xfrm>
        </p:spPr>
        <p:txBody>
          <a:bodyPr/>
          <a:lstStyle/>
          <a:p>
            <a:r>
              <a:rPr lang="en-US" altLang="en-US" sz="2800" smtClean="0"/>
              <a:t>Used for categorical data</a:t>
            </a:r>
          </a:p>
          <a:p>
            <a:r>
              <a:rPr lang="en-US" altLang="en-US" sz="2800" smtClean="0"/>
              <a:t>To make:</a:t>
            </a:r>
          </a:p>
          <a:p>
            <a:pPr lvl="1"/>
            <a:r>
              <a:rPr lang="en-US" altLang="en-US" sz="2400" smtClean="0"/>
              <a:t>Proportion     360</a:t>
            </a:r>
            <a:r>
              <a:rPr lang="en-US" altLang="en-US" sz="2400" smtClean="0">
                <a:cs typeface="Times New Roman" panose="02020603050405020304" pitchFamily="18" charset="0"/>
              </a:rPr>
              <a:t>° </a:t>
            </a:r>
          </a:p>
          <a:p>
            <a:pPr lvl="1"/>
            <a:r>
              <a:rPr lang="en-US" altLang="en-US" sz="2400" smtClean="0">
                <a:cs typeface="Times New Roman" panose="02020603050405020304" pitchFamily="18" charset="0"/>
              </a:rPr>
              <a:t>Using a protractor, mark off each part</a:t>
            </a:r>
          </a:p>
          <a:p>
            <a:r>
              <a:rPr lang="en-US" altLang="en-US" b="1" smtClean="0">
                <a:solidFill>
                  <a:schemeClr val="accent2"/>
                </a:solidFill>
              </a:rPr>
              <a:t>To describe</a:t>
            </a:r>
            <a:r>
              <a:rPr lang="en-US" altLang="en-US" b="1" smtClean="0"/>
              <a:t> – comment on which occurred the most often or least often</a:t>
            </a:r>
          </a:p>
          <a:p>
            <a:pPr>
              <a:buFont typeface="Monotype Sorts" pitchFamily="2" charset="2"/>
              <a:buNone/>
            </a:pPr>
            <a:endParaRPr lang="en-US" altLang="en-US" b="1" smtClean="0">
              <a:cs typeface="Times New Roman" panose="02020603050405020304" pitchFamily="18" charset="0"/>
            </a:endParaRP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140075" y="2847975"/>
          <a:ext cx="3952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139639" imgH="152334" progId="Equation.3">
                  <p:embed/>
                </p:oleObj>
              </mc:Choice>
              <mc:Fallback>
                <p:oleObj name="Equation" r:id="rId3" imgW="139639" imgH="15233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2847975"/>
                        <a:ext cx="3952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Bar Graph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Used for categorical data</a:t>
            </a:r>
          </a:p>
          <a:p>
            <a:r>
              <a:rPr lang="en-US" altLang="en-US" sz="2800" smtClean="0"/>
              <a:t>Bars </a:t>
            </a:r>
            <a:r>
              <a:rPr lang="en-US" altLang="en-US" sz="2800" b="1" smtClean="0">
                <a:solidFill>
                  <a:schemeClr val="accent2"/>
                </a:solidFill>
              </a:rPr>
              <a:t>do not</a:t>
            </a:r>
            <a:r>
              <a:rPr lang="en-US" altLang="en-US" sz="2800" smtClean="0"/>
              <a:t> touch</a:t>
            </a:r>
          </a:p>
          <a:p>
            <a:r>
              <a:rPr lang="en-US" altLang="en-US" sz="2800" smtClean="0"/>
              <a:t>Categorical variable is typically on the horizontal axis</a:t>
            </a:r>
          </a:p>
          <a:p>
            <a:r>
              <a:rPr lang="en-US" altLang="en-US" sz="2800" b="1" smtClean="0">
                <a:solidFill>
                  <a:schemeClr val="accent2"/>
                </a:solidFill>
              </a:rPr>
              <a:t>To describe</a:t>
            </a:r>
            <a:r>
              <a:rPr lang="en-US" altLang="en-US" sz="2800" smtClean="0"/>
              <a:t> – comment on which occurred the most often or least often</a:t>
            </a:r>
          </a:p>
          <a:p>
            <a:r>
              <a:rPr lang="en-US" altLang="en-US" sz="2800" smtClean="0"/>
              <a:t>May make a double bar graph or segmented bar graph for </a:t>
            </a:r>
            <a:r>
              <a:rPr lang="en-US" altLang="en-US" sz="2800" b="1" smtClean="0">
                <a:solidFill>
                  <a:schemeClr val="accent2"/>
                </a:solidFill>
              </a:rPr>
              <a:t>bivariate categorical</a:t>
            </a:r>
            <a:r>
              <a:rPr lang="en-US" altLang="en-US" sz="2800" smtClean="0"/>
              <a:t> data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3810000"/>
          </a:xfrm>
        </p:spPr>
        <p:txBody>
          <a:bodyPr/>
          <a:lstStyle/>
          <a:p>
            <a:pPr algn="ctr"/>
            <a:r>
              <a:rPr lang="en-US" altLang="en-US" sz="7200" smtClean="0"/>
              <a:t>Favorite movie Type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000" b="1" smtClean="0"/>
              <a:t>Graphs for numerical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7000" smtClean="0"/>
              <a:t>Descriptive statistics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4000" smtClean="0"/>
              <a:t>the methods of organizing &amp; summarizing data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828800" y="4267200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>
                <a:solidFill>
                  <a:schemeClr val="accent2"/>
                </a:solidFill>
              </a:rPr>
              <a:t> Create a graph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143000" y="34290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400"/>
              <a:t>If the sample of high school GPAs contained 10,000 numbers, how could the data be described or summarized?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828800" y="4648200"/>
            <a:ext cx="472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>
                <a:solidFill>
                  <a:schemeClr val="accent2"/>
                </a:solidFill>
              </a:rPr>
              <a:t> State the range of GPAs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828800" y="5029200"/>
            <a:ext cx="472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>
                <a:solidFill>
                  <a:schemeClr val="accent2"/>
                </a:solidFill>
              </a:rPr>
              <a:t> Calculate the average GPA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 advAuto="1000"/>
      <p:bldP spid="41989" grpId="0" build="p" autoUpdateAnimBg="0" advAuto="1000"/>
      <p:bldP spid="41990" grpId="0" build="p" autoUpdateAnimBg="0" advAuto="1000"/>
      <p:bldP spid="41991" grpId="0" build="p" autoUpdateAnimBg="0" advAuto="1000"/>
      <p:bldP spid="41992" grpId="0" build="p" autoUpdateAnimBg="0" advAuto="1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1143000"/>
          </a:xfrm>
        </p:spPr>
        <p:txBody>
          <a:bodyPr/>
          <a:lstStyle/>
          <a:p>
            <a:r>
              <a:rPr lang="en-US" altLang="en-US" sz="7200" b="1" smtClean="0"/>
              <a:t>Types </a:t>
            </a:r>
            <a:r>
              <a:rPr lang="en-US" altLang="en-US" sz="6600" b="1" smtClean="0">
                <a:solidFill>
                  <a:schemeClr val="accent2"/>
                </a:solidFill>
              </a:rPr>
              <a:t>(shapes)</a:t>
            </a:r>
            <a:r>
              <a:rPr lang="en-US" altLang="en-US" b="1" smtClean="0">
                <a:solidFill>
                  <a:schemeClr val="accent2"/>
                </a:solidFill>
              </a:rPr>
              <a:t/>
            </a:r>
            <a:br>
              <a:rPr lang="en-US" altLang="en-US" b="1" smtClean="0">
                <a:solidFill>
                  <a:schemeClr val="accent2"/>
                </a:solidFill>
              </a:rPr>
            </a:br>
            <a:r>
              <a:rPr lang="en-US" altLang="en-US" sz="7200" b="1" smtClean="0"/>
              <a:t>of Distributions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Symmetrical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smtClean="0"/>
              <a:t>refers to data  in which both sides are (more or less) the same when the graph is folded vertically down the middle</a:t>
            </a:r>
          </a:p>
          <a:p>
            <a:r>
              <a:rPr lang="en-US" altLang="en-US" sz="4000" smtClean="0"/>
              <a:t>bell-shaped is a special type</a:t>
            </a:r>
          </a:p>
          <a:p>
            <a:pPr lvl="1"/>
            <a:r>
              <a:rPr lang="en-US" altLang="en-US" sz="4000" smtClean="0"/>
              <a:t>has a center mound with two sloping tails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bldLvl="2" autoUpdateAnimBg="0" advAuto="1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Uniform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refers to data in which every class has equal or approximately equal frequency</a:t>
            </a:r>
          </a:p>
        </p:txBody>
      </p:sp>
      <p:pic>
        <p:nvPicPr>
          <p:cNvPr id="7172" name="Picture 4" descr="MPj040546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4" t="15800" r="11858" b="11000"/>
          <a:stretch>
            <a:fillRect/>
          </a:stretch>
        </p:blipFill>
        <p:spPr bwMode="auto">
          <a:xfrm>
            <a:off x="5716588" y="4344988"/>
            <a:ext cx="2590800" cy="1897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 advAuto="1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Skewed (left or right)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refers to data in which one side (tail) is longer than the other side</a:t>
            </a:r>
          </a:p>
          <a:p>
            <a:r>
              <a:rPr lang="en-US" altLang="en-US" sz="4800" smtClean="0"/>
              <a:t>the direction of skewness is on the side of the longer 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 advAuto="1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Bimodal (multi-modal)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refers to data in which two (or more) classes have the largest frequency &amp; are separated by at least one other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 advAuto="1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7200" b="1" smtClean="0"/>
              <a:t>How to </a:t>
            </a:r>
            <a:r>
              <a:rPr lang="en-US" altLang="en-US" sz="7200" b="1" smtClean="0">
                <a:solidFill>
                  <a:schemeClr val="accent2"/>
                </a:solidFill>
              </a:rPr>
              <a:t>describe</a:t>
            </a:r>
            <a:r>
              <a:rPr lang="en-US" altLang="en-US" sz="7200" b="1" smtClean="0"/>
              <a:t> a numerical, univariate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676400"/>
          </a:xfrm>
        </p:spPr>
        <p:txBody>
          <a:bodyPr/>
          <a:lstStyle/>
          <a:p>
            <a:pPr algn="ctr"/>
            <a:r>
              <a:rPr lang="en-US" altLang="en-US" smtClean="0"/>
              <a:t>What should you always do when describing statistics?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2057400"/>
            <a:ext cx="5486400" cy="1219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5400" smtClean="0">
                <a:solidFill>
                  <a:schemeClr val="accent2"/>
                </a:solidFill>
              </a:rPr>
              <a:t>CUSS &amp; B.S.  !!!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3657600"/>
            <a:ext cx="2667000" cy="21336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5400" smtClean="0">
                <a:solidFill>
                  <a:schemeClr val="accent2"/>
                </a:solidFill>
              </a:rPr>
              <a:t>B</a:t>
            </a:r>
            <a:r>
              <a:rPr lang="en-US" altLang="en-US" sz="5400" smtClean="0"/>
              <a:t>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5400" smtClean="0">
                <a:solidFill>
                  <a:schemeClr val="accent2"/>
                </a:solidFill>
              </a:rPr>
              <a:t>S</a:t>
            </a:r>
            <a:r>
              <a:rPr lang="en-US" altLang="en-US" sz="5400" smtClean="0"/>
              <a:t>pecific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3200" smtClean="0"/>
              <a:t>       Context!</a:t>
            </a: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4724400" y="31242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2400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4495800" y="3124200"/>
            <a:ext cx="419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4400">
                <a:solidFill>
                  <a:srgbClr val="003399"/>
                </a:solidFill>
              </a:rPr>
              <a:t>C</a:t>
            </a:r>
            <a:r>
              <a:rPr lang="en-US" altLang="en-US" sz="4400"/>
              <a:t>enter</a:t>
            </a:r>
          </a:p>
          <a:p>
            <a:pPr>
              <a:buFont typeface="Monotype Sorts" pitchFamily="2" charset="2"/>
              <a:buNone/>
            </a:pPr>
            <a:r>
              <a:rPr lang="en-US" altLang="en-US" sz="4400">
                <a:solidFill>
                  <a:srgbClr val="003399"/>
                </a:solidFill>
              </a:rPr>
              <a:t>U</a:t>
            </a:r>
            <a:r>
              <a:rPr lang="en-US" altLang="en-US" sz="4400"/>
              <a:t>nique features</a:t>
            </a:r>
          </a:p>
          <a:p>
            <a:pPr>
              <a:buFont typeface="Monotype Sorts" pitchFamily="2" charset="2"/>
              <a:buNone/>
            </a:pPr>
            <a:r>
              <a:rPr lang="en-US" altLang="en-US" sz="4400">
                <a:solidFill>
                  <a:srgbClr val="003399"/>
                </a:solidFill>
              </a:rPr>
              <a:t>S</a:t>
            </a:r>
            <a:r>
              <a:rPr lang="en-US" altLang="en-US" sz="4400"/>
              <a:t>pread</a:t>
            </a:r>
          </a:p>
          <a:p>
            <a:pPr>
              <a:buFont typeface="Monotype Sorts" pitchFamily="2" charset="2"/>
              <a:buNone/>
            </a:pPr>
            <a:r>
              <a:rPr lang="en-US" altLang="en-US" sz="4400">
                <a:solidFill>
                  <a:srgbClr val="003399"/>
                </a:solidFill>
              </a:rPr>
              <a:t>S</a:t>
            </a:r>
            <a:r>
              <a:rPr lang="en-US" altLang="en-US" sz="4400"/>
              <a:t>hape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/>
      <p:bldP spid="94213" grpId="0" build="p"/>
      <p:bldP spid="942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9" descr="http://www.statcrunch.com/grabimage.php?image_id=251827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5943600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371600"/>
          </a:xfrm>
        </p:spPr>
        <p:txBody>
          <a:bodyPr/>
          <a:lstStyle/>
          <a:p>
            <a:r>
              <a:rPr lang="en-US" altLang="en-US" sz="3000" b="1" smtClean="0"/>
              <a:t>What strikes you as the most distinctive difference among the distributions of exam scores in classes A, B, &amp; C ?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3505200" y="3429000"/>
            <a:ext cx="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V="1">
            <a:off x="4419600" y="4343400"/>
            <a:ext cx="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V="1">
            <a:off x="5334000" y="5486400"/>
            <a:ext cx="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nimBg="1"/>
      <p:bldP spid="56327" grpId="0" animBg="1"/>
      <p:bldP spid="563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1. </a:t>
            </a:r>
            <a:r>
              <a:rPr lang="en-US" altLang="en-US" sz="6000" b="1" smtClean="0">
                <a:solidFill>
                  <a:schemeClr val="accent2"/>
                </a:solidFill>
              </a:rPr>
              <a:t>Center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discuss where the middle of the data falls</a:t>
            </a:r>
          </a:p>
          <a:p>
            <a:r>
              <a:rPr lang="en-US" altLang="en-US" sz="4800" smtClean="0"/>
              <a:t>three types of central tendency</a:t>
            </a:r>
          </a:p>
          <a:p>
            <a:pPr lvl="1"/>
            <a:r>
              <a:rPr lang="en-US" altLang="en-US" sz="4400" b="1" smtClean="0">
                <a:solidFill>
                  <a:schemeClr val="accent2"/>
                </a:solidFill>
              </a:rPr>
              <a:t>mean, median</a:t>
            </a:r>
            <a:r>
              <a:rPr lang="en-US" altLang="en-US" sz="4400" smtClean="0"/>
              <a:t>, &amp;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bldLvl="2" autoUpdateAnimBg="0" advAuto="1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6"/>
          <p:cNvGrpSpPr>
            <a:grpSpLocks/>
          </p:cNvGrpSpPr>
          <p:nvPr/>
        </p:nvGrpSpPr>
        <p:grpSpPr bwMode="auto">
          <a:xfrm>
            <a:off x="1295400" y="1828800"/>
            <a:ext cx="7086600" cy="4267200"/>
            <a:chOff x="7080" y="6540"/>
            <a:chExt cx="4500" cy="3017"/>
          </a:xfrm>
        </p:grpSpPr>
        <p:pic>
          <p:nvPicPr>
            <p:cNvPr id="35847" name="Picture 17" descr="http://www.statcrunch.com/grabimage.php?image_id=251831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165"/>
            <a:stretch>
              <a:fillRect/>
            </a:stretch>
          </p:blipFill>
          <p:spPr bwMode="auto">
            <a:xfrm>
              <a:off x="7200" y="6840"/>
              <a:ext cx="4380" cy="2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48" name="Text Box 18"/>
            <p:cNvSpPr txBox="1">
              <a:spLocks noChangeArrowheads="1"/>
            </p:cNvSpPr>
            <p:nvPr/>
          </p:nvSpPr>
          <p:spPr bwMode="auto">
            <a:xfrm>
              <a:off x="7080" y="6540"/>
              <a:ext cx="9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90000"/>
                <a:buFont typeface="Monotype Sorts" pitchFamily="2" charset="2"/>
                <a:buChar char="4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1000">
                  <a:latin typeface="Arial" panose="020B0604020202020204" pitchFamily="34" charset="0"/>
                </a:rPr>
                <a:t>Class</a:t>
              </a:r>
              <a:endParaRPr kumimoji="0" lang="en-US" altLang="en-US" sz="2400"/>
            </a:p>
          </p:txBody>
        </p:sp>
      </p:grp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b="1" smtClean="0"/>
              <a:t>What strikes you as the most distinctive difference among the distributions of scores in classes D, E, &amp; F?</a:t>
            </a:r>
            <a:r>
              <a:rPr lang="en-US" altLang="en-US" sz="4000" smtClean="0"/>
              <a:t> </a:t>
            </a: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2133600" y="2667000"/>
            <a:ext cx="586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3200400" y="3581400"/>
            <a:ext cx="3733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4267200" y="4419600"/>
            <a:ext cx="1752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 animBg="1"/>
      <p:bldP spid="63502" grpId="0" animBg="1"/>
      <p:bldP spid="635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7000" smtClean="0"/>
              <a:t>Inferential statistics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4000" smtClean="0"/>
              <a:t>involves making generalizations from a sample to a population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143000" y="31242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400"/>
              <a:t>Based on the sample, if the average GPA for high school graduates was 3.0, what generalization could be made?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752600" y="3886200"/>
            <a:ext cx="655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400">
                <a:solidFill>
                  <a:schemeClr val="accent2"/>
                </a:solidFill>
              </a:rPr>
              <a:t>The average national GPA for this year’s high school graduate is approximately 3.0.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143000" y="48006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400"/>
              <a:t>Could someone claim that the average GPA for DISD graduates is 3.0?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752600" y="5486400"/>
            <a:ext cx="655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400">
                <a:solidFill>
                  <a:schemeClr val="accent2"/>
                </a:solidFill>
              </a:rPr>
              <a:t>No.  Generalizations based on the results of a sample can only be made back to the population from which the sample came from.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 advAuto="1000"/>
      <p:bldP spid="43013" grpId="0" build="p" autoUpdateAnimBg="0" advAuto="1000"/>
      <p:bldP spid="43014" grpId="0" build="p" autoUpdateAnimBg="0" advAuto="1000"/>
      <p:bldP spid="43015" grpId="0" build="p" autoUpdateAnimBg="0" advAuto="1000"/>
      <p:bldP spid="43016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2. </a:t>
            </a:r>
            <a:r>
              <a:rPr lang="en-US" altLang="en-US" sz="6000" b="1" smtClean="0">
                <a:solidFill>
                  <a:schemeClr val="accent2"/>
                </a:solidFill>
              </a:rPr>
              <a:t>Spread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 smtClean="0"/>
              <a:t>discuss how spread out the data is</a:t>
            </a:r>
          </a:p>
          <a:p>
            <a:r>
              <a:rPr lang="en-US" altLang="en-US" sz="4400" smtClean="0"/>
              <a:t>refers to the </a:t>
            </a:r>
            <a:r>
              <a:rPr lang="en-US" altLang="en-US" sz="4400" b="1" u="sng" smtClean="0">
                <a:solidFill>
                  <a:schemeClr val="accent2"/>
                </a:solidFill>
              </a:rPr>
              <a:t>variability</a:t>
            </a:r>
            <a:r>
              <a:rPr lang="en-US" altLang="en-US" sz="4400" smtClean="0"/>
              <a:t> of the data</a:t>
            </a:r>
          </a:p>
          <a:p>
            <a:pPr lvl="1"/>
            <a:r>
              <a:rPr lang="en-US" altLang="en-US" sz="4000" smtClean="0"/>
              <a:t>Range, standard deviation, IQR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bldLvl="2" autoUpdateAnimBg="0" advAuto="1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371600"/>
          </a:xfrm>
        </p:spPr>
        <p:txBody>
          <a:bodyPr/>
          <a:lstStyle/>
          <a:p>
            <a:r>
              <a:rPr lang="en-US" altLang="en-US" sz="3000" b="1" smtClean="0"/>
              <a:t>What strikes you as the most distinctive difference among the distributions of exam scores in classes G, H, &amp; I ?</a:t>
            </a:r>
          </a:p>
        </p:txBody>
      </p:sp>
      <p:pic>
        <p:nvPicPr>
          <p:cNvPr id="37891" name="Picture 10" descr="Right click to copy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51054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about class J? </a:t>
            </a:r>
          </a:p>
        </p:txBody>
      </p:sp>
      <p:grpSp>
        <p:nvGrpSpPr>
          <p:cNvPr id="38915" name="Group 4"/>
          <p:cNvGrpSpPr>
            <a:grpSpLocks/>
          </p:cNvGrpSpPr>
          <p:nvPr/>
        </p:nvGrpSpPr>
        <p:grpSpPr bwMode="auto">
          <a:xfrm>
            <a:off x="1143000" y="1981200"/>
            <a:ext cx="6400800" cy="3733800"/>
            <a:chOff x="6920" y="540"/>
            <a:chExt cx="4540" cy="3280"/>
          </a:xfrm>
        </p:grpSpPr>
        <p:pic>
          <p:nvPicPr>
            <p:cNvPr id="38916" name="Picture 5" descr="Right click to copy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" y="540"/>
              <a:ext cx="4380" cy="3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17" name="Text Box 6"/>
            <p:cNvSpPr txBox="1">
              <a:spLocks noChangeArrowheads="1"/>
            </p:cNvSpPr>
            <p:nvPr/>
          </p:nvSpPr>
          <p:spPr bwMode="auto">
            <a:xfrm>
              <a:off x="6920" y="2920"/>
              <a:ext cx="4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90000"/>
                <a:buFont typeface="Monotype Sorts" pitchFamily="2" charset="2"/>
                <a:buChar char="4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Comic Sans MS" panose="030F0702030302020204" pitchFamily="66" charset="0"/>
                </a:rPr>
                <a:t>J</a:t>
              </a:r>
              <a:endParaRPr kumimoji="0" lang="en-US" altLang="en-US" sz="2400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3. </a:t>
            </a:r>
            <a:r>
              <a:rPr lang="en-US" altLang="en-US" sz="6000" b="1" smtClean="0">
                <a:solidFill>
                  <a:schemeClr val="accent2"/>
                </a:solidFill>
              </a:rPr>
              <a:t>Shape</a:t>
            </a:r>
            <a:endParaRPr lang="en-US" altLang="en-US" sz="6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refers to the overall shape of the distribution</a:t>
            </a:r>
          </a:p>
          <a:p>
            <a:r>
              <a:rPr lang="en-US" altLang="en-US" sz="4800" smtClean="0"/>
              <a:t>symmetrical, uniform, skewed, or bimodal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 advAuto="100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12"/>
          <p:cNvGrpSpPr>
            <a:grpSpLocks/>
          </p:cNvGrpSpPr>
          <p:nvPr/>
        </p:nvGrpSpPr>
        <p:grpSpPr bwMode="auto">
          <a:xfrm>
            <a:off x="1295400" y="1981200"/>
            <a:ext cx="7162800" cy="4191000"/>
            <a:chOff x="6940" y="4680"/>
            <a:chExt cx="4520" cy="3280"/>
          </a:xfrm>
        </p:grpSpPr>
        <p:pic>
          <p:nvPicPr>
            <p:cNvPr id="40966" name="Picture 13" descr="Right click to copy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" y="4680"/>
              <a:ext cx="4380" cy="3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7" name="Text Box 14"/>
            <p:cNvSpPr txBox="1">
              <a:spLocks noChangeArrowheads="1"/>
            </p:cNvSpPr>
            <p:nvPr/>
          </p:nvSpPr>
          <p:spPr bwMode="auto">
            <a:xfrm>
              <a:off x="6940" y="7040"/>
              <a:ext cx="4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90000"/>
                <a:buFont typeface="Monotype Sorts" pitchFamily="2" charset="2"/>
                <a:buChar char="4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>
                  <a:latin typeface="Comic Sans MS" panose="030F0702030302020204" pitchFamily="66" charset="0"/>
                </a:rPr>
                <a:t>K</a:t>
              </a:r>
              <a:endParaRPr kumimoji="0" lang="en-US" altLang="en-US" sz="2400"/>
            </a:p>
          </p:txBody>
        </p:sp>
      </p:grp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371600"/>
          </a:xfrm>
        </p:spPr>
        <p:txBody>
          <a:bodyPr/>
          <a:lstStyle/>
          <a:p>
            <a:r>
              <a:rPr lang="en-US" altLang="en-US" sz="3000" b="1" smtClean="0"/>
              <a:t>What strikes you as the most distinctive difference among the distributions of exam scores in class K ?</a:t>
            </a:r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1752600" y="5105400"/>
            <a:ext cx="457200" cy="533400"/>
          </a:xfrm>
          <a:custGeom>
            <a:avLst/>
            <a:gdLst>
              <a:gd name="T0" fmla="*/ 2147483646 w 21600"/>
              <a:gd name="T1" fmla="*/ 0 h 21600"/>
              <a:gd name="T2" fmla="*/ 634903755 w 21600"/>
              <a:gd name="T3" fmla="*/ 1176247679 h 21600"/>
              <a:gd name="T4" fmla="*/ 0 w 21600"/>
              <a:gd name="T5" fmla="*/ 2147483646 h 21600"/>
              <a:gd name="T6" fmla="*/ 634903755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117624767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7696200" y="5105400"/>
            <a:ext cx="457200" cy="533400"/>
          </a:xfrm>
          <a:custGeom>
            <a:avLst/>
            <a:gdLst>
              <a:gd name="T0" fmla="*/ 2147483646 w 21600"/>
              <a:gd name="T1" fmla="*/ 0 h 21600"/>
              <a:gd name="T2" fmla="*/ 634903755 w 21600"/>
              <a:gd name="T3" fmla="*/ 1176247679 h 21600"/>
              <a:gd name="T4" fmla="*/ 0 w 21600"/>
              <a:gd name="T5" fmla="*/ 2147483646 h 21600"/>
              <a:gd name="T6" fmla="*/ 634903755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117624767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nimBg="1"/>
      <p:bldP spid="6144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4. Unusual occurrences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b="1" u="sng" smtClean="0">
                <a:solidFill>
                  <a:schemeClr val="accent2"/>
                </a:solidFill>
              </a:rPr>
              <a:t>outliers</a:t>
            </a:r>
            <a:r>
              <a:rPr lang="en-US" altLang="en-US" sz="4800" smtClean="0"/>
              <a:t> - value that lies away from the rest of the data</a:t>
            </a:r>
          </a:p>
          <a:p>
            <a:pPr lvl="1"/>
            <a:r>
              <a:rPr lang="en-US" altLang="en-US" sz="4000" smtClean="0"/>
              <a:t>gaps</a:t>
            </a:r>
          </a:p>
          <a:p>
            <a:pPr lvl="1"/>
            <a:r>
              <a:rPr lang="en-US" altLang="en-US" sz="4000" smtClean="0"/>
              <a:t>clusters</a:t>
            </a:r>
          </a:p>
          <a:p>
            <a:pPr lvl="1"/>
            <a:r>
              <a:rPr lang="en-US" altLang="en-US" sz="4000" smtClean="0"/>
              <a:t>anything else unusual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bldLvl="2" autoUpdateAnimBg="0" advAuto="100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5. In context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You must write your answer in reference to the </a:t>
            </a:r>
            <a:r>
              <a:rPr lang="en-US" altLang="en-US" sz="4800" b="1" smtClean="0">
                <a:solidFill>
                  <a:schemeClr val="accent2"/>
                </a:solidFill>
              </a:rPr>
              <a:t>specifics</a:t>
            </a:r>
            <a:r>
              <a:rPr lang="en-US" altLang="en-US" sz="4800" smtClean="0"/>
              <a:t> in the problem, using correct </a:t>
            </a:r>
            <a:r>
              <a:rPr lang="en-US" altLang="en-US" sz="4800" b="1" smtClean="0">
                <a:solidFill>
                  <a:schemeClr val="accent2"/>
                </a:solidFill>
              </a:rPr>
              <a:t>statistical vocabulary</a:t>
            </a:r>
            <a:r>
              <a:rPr lang="en-US" altLang="en-US" sz="4800" smtClean="0"/>
              <a:t> and using </a:t>
            </a:r>
            <a:r>
              <a:rPr lang="en-US" altLang="en-US" sz="4800" b="1" smtClean="0">
                <a:solidFill>
                  <a:schemeClr val="accent2"/>
                </a:solidFill>
              </a:rPr>
              <a:t>complete sentences</a:t>
            </a:r>
            <a:r>
              <a:rPr lang="en-US" altLang="en-US" sz="480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More graphs for numerical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Stemplots (stem &amp; leaf plots)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Used with univariate, numerical data</a:t>
            </a:r>
          </a:p>
          <a:p>
            <a:r>
              <a:rPr lang="en-US" altLang="en-US" smtClean="0"/>
              <a:t>Must have </a:t>
            </a:r>
            <a:r>
              <a:rPr lang="en-US" altLang="en-US" b="1" smtClean="0">
                <a:solidFill>
                  <a:schemeClr val="accent2"/>
                </a:solidFill>
              </a:rPr>
              <a:t>key</a:t>
            </a:r>
            <a:r>
              <a:rPr lang="en-US" altLang="en-US" smtClean="0"/>
              <a:t> so that we know how to read numbers</a:t>
            </a:r>
          </a:p>
          <a:p>
            <a:r>
              <a:rPr lang="en-US" altLang="en-US" smtClean="0"/>
              <a:t>Can </a:t>
            </a:r>
            <a:r>
              <a:rPr lang="en-US" altLang="en-US" b="1" smtClean="0">
                <a:solidFill>
                  <a:schemeClr val="accent2"/>
                </a:solidFill>
              </a:rPr>
              <a:t>split stems</a:t>
            </a:r>
            <a:r>
              <a:rPr lang="en-US" altLang="en-US" smtClean="0"/>
              <a:t> when you have long list of leaves</a:t>
            </a:r>
          </a:p>
          <a:p>
            <a:r>
              <a:rPr lang="en-US" altLang="en-US" smtClean="0"/>
              <a:t>Can have a </a:t>
            </a:r>
            <a:r>
              <a:rPr lang="en-US" altLang="en-US" b="1" smtClean="0">
                <a:solidFill>
                  <a:schemeClr val="accent2"/>
                </a:solidFill>
              </a:rPr>
              <a:t>comparative</a:t>
            </a:r>
            <a:r>
              <a:rPr lang="en-US" altLang="en-US" smtClean="0"/>
              <a:t> stemplot with two groups</a:t>
            </a:r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1295400" y="2514600"/>
            <a:ext cx="6629400" cy="1371600"/>
          </a:xfrm>
          <a:prstGeom prst="wedgeRoundRectCallout">
            <a:avLst>
              <a:gd name="adj1" fmla="val -11852"/>
              <a:gd name="adj2" fmla="val -135532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500" b="1">
                <a:solidFill>
                  <a:srgbClr val="FFFF00"/>
                </a:solidFill>
              </a:rPr>
              <a:t>Would a stemplot be a good graph for the number of pieces of gun chewed per day by AP Stat students?  Why or why not?</a:t>
            </a: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1371600" y="3886200"/>
            <a:ext cx="6629400" cy="1371600"/>
          </a:xfrm>
          <a:prstGeom prst="wedgeRoundRectCallout">
            <a:avLst>
              <a:gd name="adj1" fmla="val -8861"/>
              <a:gd name="adj2" fmla="val -238773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500" b="1">
                <a:solidFill>
                  <a:srgbClr val="FFFF00"/>
                </a:solidFill>
              </a:rPr>
              <a:t>Would a stemplot be a good graph for the number of pairs of shoes owned by AP Stat students?  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6" grpId="0" animBg="1"/>
      <p:bldP spid="7475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914400" y="1905000"/>
            <a:ext cx="7772400" cy="1143000"/>
          </a:xfrm>
        </p:spPr>
        <p:txBody>
          <a:bodyPr/>
          <a:lstStyle/>
          <a:p>
            <a:pPr algn="ctr"/>
            <a:r>
              <a:rPr lang="en-US" altLang="en-US" sz="8000" smtClean="0"/>
              <a:t># of T.V.’s  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7000" smtClean="0"/>
              <a:t>Variable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6000" smtClean="0"/>
              <a:t>any characteristic whose value may change from one individual to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Histograms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495800"/>
          </a:xfrm>
        </p:spPr>
        <p:txBody>
          <a:bodyPr/>
          <a:lstStyle/>
          <a:p>
            <a:r>
              <a:rPr lang="en-US" altLang="en-US" sz="2800" smtClean="0"/>
              <a:t>Used with numerical data</a:t>
            </a:r>
          </a:p>
          <a:p>
            <a:r>
              <a:rPr lang="en-US" altLang="en-US" sz="2800" smtClean="0"/>
              <a:t>Bars touch on histograms</a:t>
            </a:r>
          </a:p>
          <a:p>
            <a:r>
              <a:rPr lang="en-US" altLang="en-US" sz="2800" smtClean="0"/>
              <a:t>Two types</a:t>
            </a:r>
          </a:p>
          <a:p>
            <a:pPr lvl="1"/>
            <a:r>
              <a:rPr lang="en-US" altLang="en-US" sz="2500" b="1" smtClean="0">
                <a:solidFill>
                  <a:schemeClr val="accent2"/>
                </a:solidFill>
              </a:rPr>
              <a:t>Discrete</a:t>
            </a:r>
          </a:p>
          <a:p>
            <a:pPr lvl="2"/>
            <a:r>
              <a:rPr lang="en-US" altLang="en-US" sz="2500" smtClean="0"/>
              <a:t>Bars are centered over discrete values</a:t>
            </a:r>
          </a:p>
          <a:p>
            <a:pPr lvl="1"/>
            <a:r>
              <a:rPr lang="en-US" altLang="en-US" sz="2500" b="1" smtClean="0">
                <a:solidFill>
                  <a:schemeClr val="accent2"/>
                </a:solidFill>
              </a:rPr>
              <a:t>Continuous</a:t>
            </a:r>
          </a:p>
          <a:p>
            <a:pPr lvl="2"/>
            <a:r>
              <a:rPr lang="en-US" altLang="en-US" sz="2500" smtClean="0"/>
              <a:t>Bars cover a class (interval) of values</a:t>
            </a:r>
          </a:p>
          <a:p>
            <a:r>
              <a:rPr lang="en-US" altLang="en-US" sz="2800" smtClean="0"/>
              <a:t>For comparative histograms – use two separate graphs with the same scale on the horizontal axis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1371600" y="2286000"/>
            <a:ext cx="6629400" cy="1371600"/>
          </a:xfrm>
          <a:prstGeom prst="wedgeRoundRectCallout">
            <a:avLst>
              <a:gd name="adj1" fmla="val -18968"/>
              <a:gd name="adj2" fmla="val 103356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500" b="1">
                <a:solidFill>
                  <a:srgbClr val="FFFF00"/>
                </a:solidFill>
              </a:rPr>
              <a:t>Would a histogram be a good graph for the fastest speed driven by AP Stat students?  Why or why not?</a:t>
            </a: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295400" y="4953000"/>
            <a:ext cx="6629400" cy="1371600"/>
          </a:xfrm>
          <a:prstGeom prst="wedgeRoundRectCallout">
            <a:avLst>
              <a:gd name="adj1" fmla="val -33477"/>
              <a:gd name="adj2" fmla="val -143287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500" b="1">
                <a:solidFill>
                  <a:srgbClr val="FFFF00"/>
                </a:solidFill>
              </a:rPr>
              <a:t>Would a histogram be a good graph for the number of pieces of gun chewed per day by AP Stat students?  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smtClean="0"/>
              <a:t>Cumulative Relative Frequency Plot</a:t>
            </a:r>
            <a:br>
              <a:rPr lang="en-US" altLang="en-US" sz="4000" smtClean="0"/>
            </a:br>
            <a:r>
              <a:rPr lang="en-US" altLang="en-US" sz="4000" smtClean="0"/>
              <a:t>(Ogive)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. . . is used to answer questions about percentiles.  </a:t>
            </a:r>
          </a:p>
          <a:p>
            <a:pPr>
              <a:lnSpc>
                <a:spcPct val="90000"/>
              </a:lnSpc>
            </a:pPr>
            <a:r>
              <a:rPr lang="en-US" altLang="en-US" sz="2800" b="1" smtClean="0">
                <a:solidFill>
                  <a:schemeClr val="accent2"/>
                </a:solidFill>
              </a:rPr>
              <a:t>Percentiles</a:t>
            </a:r>
            <a:r>
              <a:rPr lang="en-US" altLang="en-US" sz="2800" smtClean="0"/>
              <a:t> are the percent of individuals that are at or below a certain value.</a:t>
            </a:r>
          </a:p>
          <a:p>
            <a:pPr>
              <a:lnSpc>
                <a:spcPct val="90000"/>
              </a:lnSpc>
            </a:pPr>
            <a:r>
              <a:rPr lang="en-US" altLang="en-US" sz="2800" b="1" smtClean="0">
                <a:solidFill>
                  <a:schemeClr val="accent2"/>
                </a:solidFill>
              </a:rPr>
              <a:t>Quartiles</a:t>
            </a:r>
            <a:r>
              <a:rPr lang="en-US" altLang="en-US" sz="2800" smtClean="0"/>
              <a:t> are located every 25% of the data.  The first quartile (Q1) is the 25th percentile, while the third quartile (Q3) is the 75th percentile.  </a:t>
            </a:r>
            <a:r>
              <a:rPr lang="en-US" altLang="en-US" sz="2800" b="1" i="1" smtClean="0">
                <a:solidFill>
                  <a:srgbClr val="003399"/>
                </a:solidFill>
              </a:rPr>
              <a:t>What is the special name for Q2?</a:t>
            </a:r>
          </a:p>
          <a:p>
            <a:pPr>
              <a:lnSpc>
                <a:spcPct val="90000"/>
              </a:lnSpc>
            </a:pPr>
            <a:r>
              <a:rPr lang="en-US" altLang="en-US" sz="2800" b="1" smtClean="0">
                <a:solidFill>
                  <a:schemeClr val="accent2"/>
                </a:solidFill>
              </a:rPr>
              <a:t>Interquartile Range</a:t>
            </a:r>
            <a:r>
              <a:rPr lang="en-US" altLang="en-US" sz="2800" smtClean="0"/>
              <a:t> (IQR) is the range of the middle half (50%) of the data.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b="1" i="1" smtClean="0"/>
              <a:t>				</a:t>
            </a:r>
            <a:r>
              <a:rPr lang="en-US" altLang="en-US" sz="2800" b="1" smtClean="0">
                <a:solidFill>
                  <a:srgbClr val="006600"/>
                </a:solidFill>
              </a:rPr>
              <a:t>IQR = Q3 – Q1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7000" smtClean="0"/>
              <a:t>Data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6000" smtClean="0"/>
              <a:t>observations on single variable or simultaneously on two or more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914400"/>
            <a:ext cx="3657600" cy="5029200"/>
          </a:xfrm>
        </p:spPr>
        <p:txBody>
          <a:bodyPr/>
          <a:lstStyle/>
          <a:p>
            <a:pPr marL="0" indent="4763">
              <a:buFont typeface="Monotype Sorts" pitchFamily="2" charset="2"/>
              <a:buNone/>
            </a:pPr>
            <a:r>
              <a:rPr lang="en-US" altLang="en-US" sz="2800" smtClean="0"/>
              <a:t>The two histograms below display the distribution of heights of gymnasts and the distribution of heights of female basketball players.  Which is which?  Why?</a:t>
            </a:r>
          </a:p>
        </p:txBody>
      </p:sp>
      <p:pic>
        <p:nvPicPr>
          <p:cNvPr id="10243" name="Picture 21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4275" y="685800"/>
            <a:ext cx="3536950" cy="2055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24"/>
          <p:cNvSpPr txBox="1">
            <a:spLocks noChangeArrowheads="1"/>
          </p:cNvSpPr>
          <p:nvPr/>
        </p:nvSpPr>
        <p:spPr bwMode="auto">
          <a:xfrm>
            <a:off x="5638800" y="27432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800" b="1">
                <a:solidFill>
                  <a:srgbClr val="003399"/>
                </a:solidFill>
              </a:rPr>
              <a:t>Heights – Figure A</a:t>
            </a:r>
          </a:p>
        </p:txBody>
      </p:sp>
      <p:graphicFrame>
        <p:nvGraphicFramePr>
          <p:cNvPr id="10245" name="Object 25"/>
          <p:cNvGraphicFramePr>
            <a:graphicFrameLocks noChangeAspect="1"/>
          </p:cNvGraphicFramePr>
          <p:nvPr>
            <p:ph sz="quarter" idx="3"/>
          </p:nvPr>
        </p:nvGraphicFramePr>
        <p:xfrm>
          <a:off x="5067300" y="3581400"/>
          <a:ext cx="3390900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Bitmap Image" r:id="rId4" imgW="2971429" imgH="1800476" progId="Paint.Picture">
                  <p:embed/>
                </p:oleObj>
              </mc:Choice>
              <mc:Fallback>
                <p:oleObj name="Bitmap Image" r:id="rId4" imgW="2971429" imgH="1800476" progId="Paint.Picture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3581400"/>
                        <a:ext cx="3390900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26"/>
          <p:cNvSpPr txBox="1">
            <a:spLocks noChangeArrowheads="1"/>
          </p:cNvSpPr>
          <p:nvPr/>
        </p:nvSpPr>
        <p:spPr bwMode="auto">
          <a:xfrm>
            <a:off x="5410200" y="57150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1800" b="1">
                <a:solidFill>
                  <a:srgbClr val="003399"/>
                </a:solidFill>
              </a:rPr>
              <a:t>Heights – Figure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772400" cy="5181600"/>
          </a:xfrm>
        </p:spPr>
        <p:txBody>
          <a:bodyPr/>
          <a:lstStyle/>
          <a:p>
            <a:pPr marL="0" indent="4763">
              <a:buFont typeface="Monotype Sorts" pitchFamily="2" charset="2"/>
              <a:buNone/>
            </a:pPr>
            <a:r>
              <a:rPr lang="en-US" altLang="en-US" smtClean="0"/>
              <a:t>Suppose you found a pair of size 6 shoes left outside the locker room.  Which team would you go to first to find the owner of the shoes?  Why?</a:t>
            </a:r>
          </a:p>
          <a:p>
            <a:pPr marL="0" indent="4763">
              <a:buFont typeface="Monotype Sorts" pitchFamily="2" charset="2"/>
              <a:buNone/>
            </a:pPr>
            <a:endParaRPr lang="en-US" altLang="en-US" smtClean="0"/>
          </a:p>
          <a:p>
            <a:pPr marL="0" indent="4763">
              <a:buFont typeface="Monotype Sorts" pitchFamily="2" charset="2"/>
              <a:buNone/>
            </a:pPr>
            <a:r>
              <a:rPr lang="en-US" altLang="en-US" smtClean="0"/>
              <a:t>Suppose a tall woman (5 ft 11 in) tells you see is looking for her sister who is practicing with a gym.  To which team would you send her?  Why?</a:t>
            </a:r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914400" y="5257800"/>
            <a:ext cx="7772400" cy="1143000"/>
          </a:xfrm>
          <a:prstGeom prst="wedgeRoundRectCallout">
            <a:avLst>
              <a:gd name="adj1" fmla="val 1162"/>
              <a:gd name="adj2" fmla="val -9388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000" b="1">
                <a:solidFill>
                  <a:srgbClr val="003399"/>
                </a:solidFill>
              </a:rPr>
              <a:t>What aspects of the graphs helped you answer these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7200" b="1" smtClean="0"/>
              <a:t>Types of variables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smtClean="0"/>
              <a:t>Categorical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smtClean="0"/>
              <a:t>or qualitative</a:t>
            </a:r>
          </a:p>
          <a:p>
            <a:r>
              <a:rPr lang="en-US" altLang="en-US" sz="4800" smtClean="0"/>
              <a:t>identifies basic differentiating characteristics of the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bldLvl="2" autoUpdateAnimBg="0" advAuto="1000"/>
    </p:bldLst>
  </p:timing>
</p:sld>
</file>

<file path=ppt/theme/theme1.xml><?xml version="1.0" encoding="utf-8"?>
<a:theme xmlns:a="http://schemas.openxmlformats.org/drawingml/2006/main" name="Notebook">
  <a:themeElements>
    <a:clrScheme name="Notebook.pot 5">
      <a:dk1>
        <a:srgbClr val="402000"/>
      </a:dk1>
      <a:lt1>
        <a:srgbClr val="FBFAE2"/>
      </a:lt1>
      <a:dk2>
        <a:srgbClr val="000000"/>
      </a:dk2>
      <a:lt2>
        <a:srgbClr val="FFFFE1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5">
        <a:dk1>
          <a:srgbClr val="402000"/>
        </a:dk1>
        <a:lt1>
          <a:srgbClr val="FBFAE2"/>
        </a:lt1>
        <a:dk2>
          <a:srgbClr val="000000"/>
        </a:dk2>
        <a:lt2>
          <a:srgbClr val="FFFFE1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5184</TotalTime>
  <Words>1187</Words>
  <Application>Microsoft Office PowerPoint</Application>
  <PresentationFormat>On-screen Show (4:3)</PresentationFormat>
  <Paragraphs>151</Paragraphs>
  <Slides>41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Times New Roman</vt:lpstr>
      <vt:lpstr>Arial</vt:lpstr>
      <vt:lpstr>Monotype Sorts</vt:lpstr>
      <vt:lpstr>Comic Sans MS</vt:lpstr>
      <vt:lpstr>Notebook</vt:lpstr>
      <vt:lpstr>Paintbrush Picture</vt:lpstr>
      <vt:lpstr>Microsoft Equation 3.0</vt:lpstr>
      <vt:lpstr>Graphical Methods for Describing Data</vt:lpstr>
      <vt:lpstr>Descriptive statistics</vt:lpstr>
      <vt:lpstr>Inferential statistics</vt:lpstr>
      <vt:lpstr>Variable </vt:lpstr>
      <vt:lpstr>Data</vt:lpstr>
      <vt:lpstr>PowerPoint Presentation</vt:lpstr>
      <vt:lpstr>PowerPoint Presentation</vt:lpstr>
      <vt:lpstr>Types of variables</vt:lpstr>
      <vt:lpstr>Categorical variables</vt:lpstr>
      <vt:lpstr>Numerical variables</vt:lpstr>
      <vt:lpstr>Discrete (numerical)</vt:lpstr>
      <vt:lpstr>Continuous (numerical)</vt:lpstr>
      <vt:lpstr>Classification by the number of variables</vt:lpstr>
      <vt:lpstr>Identify the following variables:</vt:lpstr>
      <vt:lpstr>Graphs for categorical data</vt:lpstr>
      <vt:lpstr>Pie (Circle) graph </vt:lpstr>
      <vt:lpstr>Bar Graph</vt:lpstr>
      <vt:lpstr>Favorite movie Type Activity</vt:lpstr>
      <vt:lpstr>Graphs for numerical data</vt:lpstr>
      <vt:lpstr>Types (shapes) of Distributions</vt:lpstr>
      <vt:lpstr>Symmetrical</vt:lpstr>
      <vt:lpstr>Uniform</vt:lpstr>
      <vt:lpstr>Skewed (left or right)</vt:lpstr>
      <vt:lpstr>Bimodal (multi-modal)</vt:lpstr>
      <vt:lpstr>How to describe a numerical, univariate graph</vt:lpstr>
      <vt:lpstr>What should you always do when describing statistics?</vt:lpstr>
      <vt:lpstr>What strikes you as the most distinctive difference among the distributions of exam scores in classes A, B, &amp; C ?</vt:lpstr>
      <vt:lpstr>1. Center</vt:lpstr>
      <vt:lpstr>What strikes you as the most distinctive difference among the distributions of scores in classes D, E, &amp; F? </vt:lpstr>
      <vt:lpstr>2. Spread</vt:lpstr>
      <vt:lpstr>What strikes you as the most distinctive difference among the distributions of exam scores in classes G, H, &amp; I ?</vt:lpstr>
      <vt:lpstr>How about class J? </vt:lpstr>
      <vt:lpstr>3. Shape</vt:lpstr>
      <vt:lpstr>What strikes you as the most distinctive difference among the distributions of exam scores in class K ?</vt:lpstr>
      <vt:lpstr>4. Unusual occurrences</vt:lpstr>
      <vt:lpstr>5. In context</vt:lpstr>
      <vt:lpstr>More graphs for numerical data</vt:lpstr>
      <vt:lpstr>Stemplots (stem &amp; leaf plots)</vt:lpstr>
      <vt:lpstr># of T.V.’s   activity</vt:lpstr>
      <vt:lpstr>Histograms</vt:lpstr>
      <vt:lpstr>Cumulative Relative Frequency Plot (Ogive)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Distributions</dc:title>
  <dc:creator>Doug Fritz</dc:creator>
  <cp:lastModifiedBy>Combs, Diane M</cp:lastModifiedBy>
  <cp:revision>26</cp:revision>
  <dcterms:created xsi:type="dcterms:W3CDTF">2001-07-18T20:51:58Z</dcterms:created>
  <dcterms:modified xsi:type="dcterms:W3CDTF">2016-09-01T15:52:06Z</dcterms:modified>
</cp:coreProperties>
</file>